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9"/>
    <p:restoredTop sz="94690"/>
  </p:normalViewPr>
  <p:slideViewPr>
    <p:cSldViewPr>
      <p:cViewPr>
        <p:scale>
          <a:sx n="87" d="100"/>
          <a:sy n="87" d="100"/>
        </p:scale>
        <p:origin x="1088" y="4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1800479"/>
            <a:ext cx="278892" cy="28498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2464943"/>
            <a:ext cx="278892" cy="28498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3130931"/>
            <a:ext cx="278892" cy="28498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3796919"/>
            <a:ext cx="278892" cy="2849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94956" y="1487657"/>
            <a:ext cx="3361054" cy="2687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85545" y="2004534"/>
            <a:ext cx="4975225" cy="3619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7768" y="214375"/>
            <a:ext cx="11470005" cy="636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83478" y="1581988"/>
            <a:ext cx="5061584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List_of_Falcon_9_and_Falcon_Heavy_launche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2192000" cy="6857998"/>
            <a:chOff x="0" y="0"/>
            <a:chExt cx="12192000" cy="6857998"/>
          </a:xfrm>
        </p:grpSpPr>
        <p:sp>
          <p:nvSpPr>
            <p:cNvPr id="3" name="object 3"/>
            <p:cNvSpPr/>
            <p:nvPr/>
          </p:nvSpPr>
          <p:spPr>
            <a:xfrm>
              <a:off x="1450292" y="4652697"/>
              <a:ext cx="788035" cy="204470"/>
            </a:xfrm>
            <a:custGeom>
              <a:avLst/>
              <a:gdLst/>
              <a:ahLst/>
              <a:cxnLst/>
              <a:rect l="l" t="t" r="r" b="b"/>
              <a:pathLst>
                <a:path w="788035" h="204470">
                  <a:moveTo>
                    <a:pt x="736912" y="0"/>
                  </a:moveTo>
                  <a:lnTo>
                    <a:pt x="51091" y="0"/>
                  </a:lnTo>
                  <a:lnTo>
                    <a:pt x="32331" y="8781"/>
                  </a:lnTo>
                  <a:lnTo>
                    <a:pt x="15966" y="31932"/>
                  </a:lnTo>
                  <a:lnTo>
                    <a:pt x="4390" y="64662"/>
                  </a:lnTo>
                  <a:lnTo>
                    <a:pt x="0" y="102183"/>
                  </a:lnTo>
                  <a:lnTo>
                    <a:pt x="4390" y="139703"/>
                  </a:lnTo>
                  <a:lnTo>
                    <a:pt x="15966" y="172434"/>
                  </a:lnTo>
                  <a:lnTo>
                    <a:pt x="32331" y="195585"/>
                  </a:lnTo>
                  <a:lnTo>
                    <a:pt x="51091" y="204366"/>
                  </a:lnTo>
                  <a:lnTo>
                    <a:pt x="736912" y="204366"/>
                  </a:lnTo>
                  <a:lnTo>
                    <a:pt x="755673" y="195585"/>
                  </a:lnTo>
                  <a:lnTo>
                    <a:pt x="772038" y="172434"/>
                  </a:lnTo>
                  <a:lnTo>
                    <a:pt x="783613" y="139703"/>
                  </a:lnTo>
                  <a:lnTo>
                    <a:pt x="788004" y="102183"/>
                  </a:lnTo>
                  <a:lnTo>
                    <a:pt x="783613" y="64662"/>
                  </a:lnTo>
                  <a:lnTo>
                    <a:pt x="772038" y="31932"/>
                  </a:lnTo>
                  <a:lnTo>
                    <a:pt x="755673" y="8781"/>
                  </a:lnTo>
                  <a:lnTo>
                    <a:pt x="736912" y="0"/>
                  </a:lnTo>
                  <a:close/>
                </a:path>
              </a:pathLst>
            </a:custGeom>
            <a:solidFill>
              <a:srgbClr val="FACD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8816" y="5440073"/>
              <a:ext cx="3544984" cy="1260648"/>
            </a:xfrm>
            <a:custGeom>
              <a:avLst/>
              <a:gdLst/>
              <a:ahLst/>
              <a:cxnLst/>
              <a:rect l="l" t="t" r="r" b="b"/>
              <a:pathLst>
                <a:path w="6951345" h="1477010">
                  <a:moveTo>
                    <a:pt x="6950964" y="0"/>
                  </a:moveTo>
                  <a:lnTo>
                    <a:pt x="0" y="0"/>
                  </a:lnTo>
                  <a:lnTo>
                    <a:pt x="0" y="1476756"/>
                  </a:lnTo>
                  <a:lnTo>
                    <a:pt x="6950964" y="1476756"/>
                  </a:lnTo>
                  <a:lnTo>
                    <a:pt x="69509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l" rtl="0"/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200" y="5571544"/>
            <a:ext cx="3657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155" dirty="0" err="1">
                <a:latin typeface="Arial"/>
                <a:cs typeface="Arial"/>
              </a:rPr>
              <a:t>Mr</a:t>
            </a:r>
            <a:r>
              <a:rPr lang="en-US" sz="3200" b="1" spc="-155" dirty="0">
                <a:latin typeface="Arial"/>
                <a:cs typeface="Arial"/>
              </a:rPr>
              <a:t> Yuri</a:t>
            </a:r>
            <a:endParaRPr sz="3200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5"/>
              </a:spcBef>
            </a:pPr>
            <a:r>
              <a:rPr sz="3200" spc="50" dirty="0">
                <a:latin typeface="Microsoft Sans Serif"/>
                <a:cs typeface="Microsoft Sans Serif"/>
              </a:rPr>
              <a:t>2</a:t>
            </a:r>
            <a:r>
              <a:rPr lang="en-US" sz="3200" spc="50" dirty="0">
                <a:latin typeface="Microsoft Sans Serif"/>
                <a:cs typeface="Microsoft Sans Serif"/>
              </a:rPr>
              <a:t>0</a:t>
            </a:r>
            <a:r>
              <a:rPr sz="3200" spc="50" dirty="0">
                <a:latin typeface="Microsoft Sans Serif"/>
                <a:cs typeface="Microsoft Sans Serif"/>
              </a:rPr>
              <a:t>-</a:t>
            </a:r>
            <a:r>
              <a:rPr lang="en-US" sz="3200" spc="-40" dirty="0">
                <a:latin typeface="Microsoft Sans Serif"/>
                <a:cs typeface="Microsoft Sans Serif"/>
              </a:rPr>
              <a:t>March</a:t>
            </a:r>
            <a:r>
              <a:rPr sz="3200" spc="-40" dirty="0">
                <a:latin typeface="Microsoft Sans Serif"/>
                <a:cs typeface="Microsoft Sans Serif"/>
              </a:rPr>
              <a:t>-</a:t>
            </a:r>
            <a:r>
              <a:rPr sz="3200" spc="60" dirty="0">
                <a:latin typeface="Microsoft Sans Serif"/>
                <a:cs typeface="Microsoft Sans Serif"/>
              </a:rPr>
              <a:t>202</a:t>
            </a:r>
            <a:r>
              <a:rPr lang="en-US" sz="3200" spc="60" dirty="0">
                <a:latin typeface="Microsoft Sans Serif"/>
                <a:cs typeface="Microsoft Sans Serif"/>
              </a:rPr>
              <a:t>5</a:t>
            </a:r>
            <a:endParaRPr sz="3200" dirty="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279" y="2135123"/>
            <a:ext cx="552323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5587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39"/>
              </a:spcBef>
            </a:pPr>
            <a:r>
              <a:rPr sz="1600" dirty="0">
                <a:latin typeface="Microsoft Sans Serif"/>
                <a:cs typeface="Microsoft Sans Serif"/>
              </a:rPr>
              <a:t>1.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0" dirty="0">
                <a:latin typeface="Microsoft Sans Serif"/>
                <a:cs typeface="Microsoft Sans Serif"/>
              </a:rPr>
              <a:t>Check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calculate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null</a:t>
            </a:r>
            <a:r>
              <a:rPr sz="1600" spc="-10" dirty="0">
                <a:latin typeface="Microsoft Sans Serif"/>
                <a:cs typeface="Microsoft Sans Serif"/>
              </a:rPr>
              <a:t> values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/>
              <a:t>Data</a:t>
            </a:r>
            <a:r>
              <a:rPr sz="4000" spc="-229" dirty="0"/>
              <a:t> </a:t>
            </a:r>
            <a:r>
              <a:rPr sz="4000" spc="-90" dirty="0"/>
              <a:t>Wrangling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0" y="952500"/>
            <a:ext cx="12192000" cy="1148080"/>
            <a:chOff x="0" y="952500"/>
            <a:chExt cx="12192000" cy="1148080"/>
          </a:xfrm>
        </p:grpSpPr>
        <p:sp>
          <p:nvSpPr>
            <p:cNvPr id="6" name="object 6"/>
            <p:cNvSpPr/>
            <p:nvPr/>
          </p:nvSpPr>
          <p:spPr>
            <a:xfrm>
              <a:off x="0" y="952500"/>
              <a:ext cx="12192000" cy="105410"/>
            </a:xfrm>
            <a:custGeom>
              <a:avLst/>
              <a:gdLst/>
              <a:ahLst/>
              <a:cxnLst/>
              <a:rect l="l" t="t" r="r" b="b"/>
              <a:pathLst>
                <a:path w="12192000" h="105409">
                  <a:moveTo>
                    <a:pt x="12192000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2192000" y="1051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00309" y="1114805"/>
              <a:ext cx="1525905" cy="966469"/>
            </a:xfrm>
            <a:custGeom>
              <a:avLst/>
              <a:gdLst/>
              <a:ahLst/>
              <a:cxnLst/>
              <a:rect l="l" t="t" r="r" b="b"/>
              <a:pathLst>
                <a:path w="1525904" h="966469">
                  <a:moveTo>
                    <a:pt x="0" y="161036"/>
                  </a:moveTo>
                  <a:lnTo>
                    <a:pt x="5754" y="118239"/>
                  </a:lnTo>
                  <a:lnTo>
                    <a:pt x="21994" y="79774"/>
                  </a:lnTo>
                  <a:lnTo>
                    <a:pt x="47180" y="47180"/>
                  </a:lnTo>
                  <a:lnTo>
                    <a:pt x="79774" y="21994"/>
                  </a:lnTo>
                  <a:lnTo>
                    <a:pt x="118239" y="5754"/>
                  </a:lnTo>
                  <a:lnTo>
                    <a:pt x="161036" y="0"/>
                  </a:lnTo>
                  <a:lnTo>
                    <a:pt x="1364488" y="0"/>
                  </a:lnTo>
                  <a:lnTo>
                    <a:pt x="1407284" y="5754"/>
                  </a:lnTo>
                  <a:lnTo>
                    <a:pt x="1445749" y="21994"/>
                  </a:lnTo>
                  <a:lnTo>
                    <a:pt x="1478343" y="47180"/>
                  </a:lnTo>
                  <a:lnTo>
                    <a:pt x="1503529" y="79774"/>
                  </a:lnTo>
                  <a:lnTo>
                    <a:pt x="1519769" y="118239"/>
                  </a:lnTo>
                  <a:lnTo>
                    <a:pt x="1525524" y="161036"/>
                  </a:lnTo>
                  <a:lnTo>
                    <a:pt x="1525524" y="805180"/>
                  </a:lnTo>
                  <a:lnTo>
                    <a:pt x="1519769" y="847976"/>
                  </a:lnTo>
                  <a:lnTo>
                    <a:pt x="1503529" y="886441"/>
                  </a:lnTo>
                  <a:lnTo>
                    <a:pt x="1478343" y="919035"/>
                  </a:lnTo>
                  <a:lnTo>
                    <a:pt x="1445749" y="944221"/>
                  </a:lnTo>
                  <a:lnTo>
                    <a:pt x="1407284" y="960461"/>
                  </a:lnTo>
                  <a:lnTo>
                    <a:pt x="1364488" y="966216"/>
                  </a:lnTo>
                  <a:lnTo>
                    <a:pt x="161036" y="966216"/>
                  </a:lnTo>
                  <a:lnTo>
                    <a:pt x="118239" y="960461"/>
                  </a:lnTo>
                  <a:lnTo>
                    <a:pt x="79774" y="944221"/>
                  </a:lnTo>
                  <a:lnTo>
                    <a:pt x="47180" y="919035"/>
                  </a:lnTo>
                  <a:lnTo>
                    <a:pt x="21994" y="886441"/>
                  </a:lnTo>
                  <a:lnTo>
                    <a:pt x="5754" y="847976"/>
                  </a:lnTo>
                  <a:lnTo>
                    <a:pt x="0" y="805180"/>
                  </a:lnTo>
                  <a:lnTo>
                    <a:pt x="0" y="161036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12764" y="2125979"/>
            <a:ext cx="556006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1600" dirty="0">
                <a:latin typeface="Microsoft Sans Serif"/>
                <a:cs typeface="Microsoft Sans Serif"/>
              </a:rPr>
              <a:t>4.</a:t>
            </a:r>
            <a:r>
              <a:rPr sz="1600" spc="42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Calculate</a:t>
            </a:r>
            <a:r>
              <a:rPr sz="16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 n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1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occurrence</a:t>
            </a:r>
            <a:r>
              <a:rPr sz="1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16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outcome</a:t>
            </a:r>
            <a:r>
              <a:rPr sz="16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per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orbit</a:t>
            </a:r>
            <a:r>
              <a:rPr sz="1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type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2764" y="3582923"/>
            <a:ext cx="5509260" cy="38417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736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580"/>
              </a:spcBef>
            </a:pP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5.</a:t>
            </a:r>
            <a:r>
              <a:rPr sz="16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Create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label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from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column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940" y="3592067"/>
            <a:ext cx="5447030" cy="40132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666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25"/>
              </a:spcBef>
            </a:pPr>
            <a:r>
              <a:rPr sz="1600" dirty="0">
                <a:latin typeface="Microsoft Sans Serif"/>
                <a:cs typeface="Microsoft Sans Serif"/>
              </a:rPr>
              <a:t>2.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Calculate</a:t>
            </a:r>
            <a:r>
              <a:rPr sz="16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on</a:t>
            </a:r>
            <a:r>
              <a:rPr sz="1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each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652" y="5129784"/>
            <a:ext cx="5483860" cy="36893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800" dirty="0">
                <a:latin typeface="Microsoft Sans Serif"/>
                <a:cs typeface="Microsoft Sans Serif"/>
              </a:rPr>
              <a:t>3</a:t>
            </a:r>
            <a:r>
              <a:rPr sz="1600" dirty="0">
                <a:latin typeface="Microsoft Sans Serif"/>
                <a:cs typeface="Microsoft Sans Serif"/>
              </a:rPr>
              <a:t>.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Calculate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 the</a:t>
            </a:r>
            <a:r>
              <a:rPr sz="16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occurrence</a:t>
            </a:r>
            <a:r>
              <a:rPr sz="1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each</a:t>
            </a:r>
            <a:r>
              <a:rPr sz="1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orbit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6425" y="1324102"/>
            <a:ext cx="5386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icrosoft Sans Serif"/>
                <a:cs typeface="Microsoft Sans Serif"/>
              </a:rPr>
              <a:t>Initially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some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Exploratory</a:t>
            </a:r>
            <a:r>
              <a:rPr sz="1600" spc="-20" dirty="0">
                <a:latin typeface="Microsoft Sans Serif"/>
                <a:cs typeface="Microsoft Sans Serif"/>
              </a:rPr>
              <a:t> Data</a:t>
            </a:r>
            <a:r>
              <a:rPr sz="1600" spc="-45" dirty="0">
                <a:latin typeface="Microsoft Sans Serif"/>
                <a:cs typeface="Microsoft Sans Serif"/>
              </a:rPr>
              <a:t> Analysis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0" dirty="0">
                <a:latin typeface="Microsoft Sans Serif"/>
                <a:cs typeface="Microsoft Sans Serif"/>
              </a:rPr>
              <a:t>(EDA)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was </a:t>
            </a:r>
            <a:r>
              <a:rPr sz="1600" spc="-10" dirty="0">
                <a:latin typeface="Microsoft Sans Serif"/>
                <a:cs typeface="Microsoft Sans Serif"/>
              </a:rPr>
              <a:t>performed: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52" y="4116349"/>
            <a:ext cx="2127504" cy="88987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279" y="5602223"/>
            <a:ext cx="1667256" cy="7863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6855" y="2525267"/>
            <a:ext cx="3412236" cy="96088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0" y="3982211"/>
            <a:ext cx="3899915" cy="106070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096000" y="5134355"/>
            <a:ext cx="5483860" cy="38608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590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65"/>
              </a:spcBef>
            </a:pP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6.</a:t>
            </a:r>
            <a:r>
              <a:rPr sz="16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Calculate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success</a:t>
            </a:r>
            <a:r>
              <a:rPr sz="1600" spc="3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from</a:t>
            </a:r>
            <a:r>
              <a:rPr sz="1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Class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column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2991" y="5535167"/>
            <a:ext cx="1524000" cy="54593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6804" y="2574035"/>
            <a:ext cx="2145792" cy="96891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226420" y="1206499"/>
            <a:ext cx="12287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Creation</a:t>
            </a:r>
            <a:r>
              <a:rPr sz="1600" b="1" spc="-6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of </a:t>
            </a:r>
            <a:r>
              <a:rPr sz="1600" b="1" spc="-10" dirty="0">
                <a:latin typeface="Calibri"/>
                <a:cs typeface="Calibri"/>
              </a:rPr>
              <a:t>Landing </a:t>
            </a:r>
            <a:r>
              <a:rPr sz="1600" b="1" dirty="0">
                <a:latin typeface="Calibri"/>
                <a:cs typeface="Calibri"/>
              </a:rPr>
              <a:t>outcome</a:t>
            </a:r>
            <a:r>
              <a:rPr sz="1600" b="1" spc="-7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label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720330" y="1101852"/>
            <a:ext cx="1978660" cy="1003300"/>
            <a:chOff x="7720330" y="1101852"/>
            <a:chExt cx="1978660" cy="1003300"/>
          </a:xfrm>
        </p:grpSpPr>
        <p:sp>
          <p:nvSpPr>
            <p:cNvPr id="22" name="object 22"/>
            <p:cNvSpPr/>
            <p:nvPr/>
          </p:nvSpPr>
          <p:spPr>
            <a:xfrm>
              <a:off x="7726680" y="1459992"/>
              <a:ext cx="378460" cy="274320"/>
            </a:xfrm>
            <a:custGeom>
              <a:avLst/>
              <a:gdLst/>
              <a:ahLst/>
              <a:cxnLst/>
              <a:rect l="l" t="t" r="r" b="b"/>
              <a:pathLst>
                <a:path w="378459" h="274319">
                  <a:moveTo>
                    <a:pt x="240792" y="0"/>
                  </a:moveTo>
                  <a:lnTo>
                    <a:pt x="240792" y="68580"/>
                  </a:lnTo>
                  <a:lnTo>
                    <a:pt x="0" y="68580"/>
                  </a:lnTo>
                  <a:lnTo>
                    <a:pt x="0" y="205740"/>
                  </a:lnTo>
                  <a:lnTo>
                    <a:pt x="240792" y="205740"/>
                  </a:lnTo>
                  <a:lnTo>
                    <a:pt x="240792" y="274320"/>
                  </a:lnTo>
                  <a:lnTo>
                    <a:pt x="377951" y="137160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26680" y="1459992"/>
              <a:ext cx="378460" cy="274320"/>
            </a:xfrm>
            <a:custGeom>
              <a:avLst/>
              <a:gdLst/>
              <a:ahLst/>
              <a:cxnLst/>
              <a:rect l="l" t="t" r="r" b="b"/>
              <a:pathLst>
                <a:path w="378459" h="274319">
                  <a:moveTo>
                    <a:pt x="0" y="68580"/>
                  </a:moveTo>
                  <a:lnTo>
                    <a:pt x="240792" y="68580"/>
                  </a:lnTo>
                  <a:lnTo>
                    <a:pt x="240792" y="0"/>
                  </a:lnTo>
                  <a:lnTo>
                    <a:pt x="377951" y="137160"/>
                  </a:lnTo>
                  <a:lnTo>
                    <a:pt x="240792" y="274320"/>
                  </a:lnTo>
                  <a:lnTo>
                    <a:pt x="240792" y="205740"/>
                  </a:lnTo>
                  <a:lnTo>
                    <a:pt x="0" y="205740"/>
                  </a:lnTo>
                  <a:lnTo>
                    <a:pt x="0" y="685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05394" y="1120902"/>
              <a:ext cx="1574800" cy="965200"/>
            </a:xfrm>
            <a:custGeom>
              <a:avLst/>
              <a:gdLst/>
              <a:ahLst/>
              <a:cxnLst/>
              <a:rect l="l" t="t" r="r" b="b"/>
              <a:pathLst>
                <a:path w="1574800" h="965200">
                  <a:moveTo>
                    <a:pt x="0" y="160782"/>
                  </a:moveTo>
                  <a:lnTo>
                    <a:pt x="8199" y="109971"/>
                  </a:lnTo>
                  <a:lnTo>
                    <a:pt x="31028" y="65836"/>
                  </a:lnTo>
                  <a:lnTo>
                    <a:pt x="65836" y="31028"/>
                  </a:lnTo>
                  <a:lnTo>
                    <a:pt x="109971" y="8199"/>
                  </a:lnTo>
                  <a:lnTo>
                    <a:pt x="160781" y="0"/>
                  </a:lnTo>
                  <a:lnTo>
                    <a:pt x="1413509" y="0"/>
                  </a:lnTo>
                  <a:lnTo>
                    <a:pt x="1464320" y="8199"/>
                  </a:lnTo>
                  <a:lnTo>
                    <a:pt x="1508455" y="31028"/>
                  </a:lnTo>
                  <a:lnTo>
                    <a:pt x="1543263" y="65836"/>
                  </a:lnTo>
                  <a:lnTo>
                    <a:pt x="1566092" y="109971"/>
                  </a:lnTo>
                  <a:lnTo>
                    <a:pt x="1574291" y="160782"/>
                  </a:lnTo>
                  <a:lnTo>
                    <a:pt x="1574291" y="803910"/>
                  </a:lnTo>
                  <a:lnTo>
                    <a:pt x="1566092" y="854720"/>
                  </a:lnTo>
                  <a:lnTo>
                    <a:pt x="1543263" y="898855"/>
                  </a:lnTo>
                  <a:lnTo>
                    <a:pt x="1508455" y="933663"/>
                  </a:lnTo>
                  <a:lnTo>
                    <a:pt x="1464320" y="956492"/>
                  </a:lnTo>
                  <a:lnTo>
                    <a:pt x="1413509" y="964692"/>
                  </a:lnTo>
                  <a:lnTo>
                    <a:pt x="160781" y="964692"/>
                  </a:lnTo>
                  <a:lnTo>
                    <a:pt x="109971" y="956492"/>
                  </a:lnTo>
                  <a:lnTo>
                    <a:pt x="65836" y="933663"/>
                  </a:lnTo>
                  <a:lnTo>
                    <a:pt x="31028" y="898855"/>
                  </a:lnTo>
                  <a:lnTo>
                    <a:pt x="8199" y="854720"/>
                  </a:lnTo>
                  <a:lnTo>
                    <a:pt x="0" y="803910"/>
                  </a:lnTo>
                  <a:lnTo>
                    <a:pt x="0" y="160782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31251" y="1455800"/>
            <a:ext cx="1296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Summarization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01917" y="1099566"/>
            <a:ext cx="1525905" cy="965200"/>
          </a:xfrm>
          <a:custGeom>
            <a:avLst/>
            <a:gdLst/>
            <a:ahLst/>
            <a:cxnLst/>
            <a:rect l="l" t="t" r="r" b="b"/>
            <a:pathLst>
              <a:path w="1525904" h="965200">
                <a:moveTo>
                  <a:pt x="0" y="160782"/>
                </a:moveTo>
                <a:lnTo>
                  <a:pt x="8199" y="109971"/>
                </a:lnTo>
                <a:lnTo>
                  <a:pt x="31028" y="65836"/>
                </a:lnTo>
                <a:lnTo>
                  <a:pt x="65836" y="31028"/>
                </a:lnTo>
                <a:lnTo>
                  <a:pt x="109971" y="8199"/>
                </a:lnTo>
                <a:lnTo>
                  <a:pt x="160782" y="0"/>
                </a:lnTo>
                <a:lnTo>
                  <a:pt x="1364741" y="0"/>
                </a:lnTo>
                <a:lnTo>
                  <a:pt x="1415552" y="8199"/>
                </a:lnTo>
                <a:lnTo>
                  <a:pt x="1459687" y="31028"/>
                </a:lnTo>
                <a:lnTo>
                  <a:pt x="1494495" y="65836"/>
                </a:lnTo>
                <a:lnTo>
                  <a:pt x="1517324" y="109971"/>
                </a:lnTo>
                <a:lnTo>
                  <a:pt x="1525524" y="160782"/>
                </a:lnTo>
                <a:lnTo>
                  <a:pt x="1525524" y="803910"/>
                </a:lnTo>
                <a:lnTo>
                  <a:pt x="1517324" y="854720"/>
                </a:lnTo>
                <a:lnTo>
                  <a:pt x="1494495" y="898855"/>
                </a:lnTo>
                <a:lnTo>
                  <a:pt x="1459687" y="933663"/>
                </a:lnTo>
                <a:lnTo>
                  <a:pt x="1415552" y="956492"/>
                </a:lnTo>
                <a:lnTo>
                  <a:pt x="1364741" y="964692"/>
                </a:lnTo>
                <a:lnTo>
                  <a:pt x="160782" y="964692"/>
                </a:lnTo>
                <a:lnTo>
                  <a:pt x="109971" y="956492"/>
                </a:lnTo>
                <a:lnTo>
                  <a:pt x="65836" y="933663"/>
                </a:lnTo>
                <a:lnTo>
                  <a:pt x="31028" y="898855"/>
                </a:lnTo>
                <a:lnTo>
                  <a:pt x="8199" y="854720"/>
                </a:lnTo>
                <a:lnTo>
                  <a:pt x="0" y="803910"/>
                </a:lnTo>
                <a:lnTo>
                  <a:pt x="0" y="160782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79132" y="1434846"/>
            <a:ext cx="370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latin typeface="Calibri"/>
                <a:cs typeface="Calibri"/>
              </a:rPr>
              <a:t>EDA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700006" y="1497838"/>
            <a:ext cx="389255" cy="287020"/>
            <a:chOff x="9700006" y="1497838"/>
            <a:chExt cx="389255" cy="287020"/>
          </a:xfrm>
        </p:grpSpPr>
        <p:sp>
          <p:nvSpPr>
            <p:cNvPr id="29" name="object 29"/>
            <p:cNvSpPr/>
            <p:nvPr/>
          </p:nvSpPr>
          <p:spPr>
            <a:xfrm>
              <a:off x="9706356" y="1504188"/>
              <a:ext cx="376555" cy="274320"/>
            </a:xfrm>
            <a:custGeom>
              <a:avLst/>
              <a:gdLst/>
              <a:ahLst/>
              <a:cxnLst/>
              <a:rect l="l" t="t" r="r" b="b"/>
              <a:pathLst>
                <a:path w="376554" h="274319">
                  <a:moveTo>
                    <a:pt x="239268" y="0"/>
                  </a:moveTo>
                  <a:lnTo>
                    <a:pt x="239268" y="68579"/>
                  </a:lnTo>
                  <a:lnTo>
                    <a:pt x="0" y="68579"/>
                  </a:lnTo>
                  <a:lnTo>
                    <a:pt x="0" y="205739"/>
                  </a:lnTo>
                  <a:lnTo>
                    <a:pt x="239268" y="205739"/>
                  </a:lnTo>
                  <a:lnTo>
                    <a:pt x="239268" y="274320"/>
                  </a:lnTo>
                  <a:lnTo>
                    <a:pt x="376427" y="137160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06356" y="1504188"/>
              <a:ext cx="376555" cy="274320"/>
            </a:xfrm>
            <a:custGeom>
              <a:avLst/>
              <a:gdLst/>
              <a:ahLst/>
              <a:cxnLst/>
              <a:rect l="l" t="t" r="r" b="b"/>
              <a:pathLst>
                <a:path w="376554" h="274319">
                  <a:moveTo>
                    <a:pt x="0" y="68579"/>
                  </a:moveTo>
                  <a:lnTo>
                    <a:pt x="239268" y="68579"/>
                  </a:lnTo>
                  <a:lnTo>
                    <a:pt x="239268" y="0"/>
                  </a:lnTo>
                  <a:lnTo>
                    <a:pt x="376427" y="137160"/>
                  </a:lnTo>
                  <a:lnTo>
                    <a:pt x="239268" y="274320"/>
                  </a:lnTo>
                  <a:lnTo>
                    <a:pt x="239268" y="205739"/>
                  </a:lnTo>
                  <a:lnTo>
                    <a:pt x="0" y="205739"/>
                  </a:lnTo>
                  <a:lnTo>
                    <a:pt x="0" y="6857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1262486" y="6256123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10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423"/>
            <a:ext cx="244475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90" dirty="0">
                <a:latin typeface="Arial"/>
                <a:cs typeface="Arial"/>
              </a:rPr>
              <a:t>EDA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b="1" spc="-220" dirty="0">
                <a:latin typeface="Arial"/>
                <a:cs typeface="Arial"/>
              </a:rPr>
              <a:t>with</a:t>
            </a:r>
            <a:r>
              <a:rPr sz="4000" b="1" spc="-60" dirty="0">
                <a:latin typeface="Arial"/>
                <a:cs typeface="Arial"/>
              </a:rPr>
              <a:t> </a:t>
            </a:r>
            <a:r>
              <a:rPr sz="4000" b="1" spc="-180" dirty="0">
                <a:latin typeface="Arial"/>
                <a:cs typeface="Arial"/>
              </a:rPr>
              <a:t>Data</a:t>
            </a:r>
            <a:r>
              <a:rPr sz="4000" b="1" spc="-65" dirty="0">
                <a:latin typeface="Arial"/>
                <a:cs typeface="Arial"/>
              </a:rPr>
              <a:t> </a:t>
            </a:r>
            <a:r>
              <a:rPr sz="4000" b="1" spc="-265" dirty="0">
                <a:latin typeface="Arial"/>
                <a:cs typeface="Arial"/>
              </a:rPr>
              <a:t>Visualization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2625" y="1156791"/>
            <a:ext cx="97809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scatterplots,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074" y="2031109"/>
            <a:ext cx="3687629" cy="17788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9377" y="2025081"/>
            <a:ext cx="3712712" cy="177154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23158" y="1919471"/>
            <a:ext cx="2449954" cy="19077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143" y="4428471"/>
            <a:ext cx="3058920" cy="209630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7160" y="1516380"/>
            <a:ext cx="3878579" cy="36449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8260" rIns="0" bIns="0" rtlCol="0">
            <a:spAutoFit/>
          </a:bodyPr>
          <a:lstStyle/>
          <a:p>
            <a:pPr marL="560705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9852" y="1530096"/>
            <a:ext cx="3886200" cy="36322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6990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370"/>
              </a:spcBef>
            </a:pP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65592" y="1517903"/>
            <a:ext cx="3889375" cy="36449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7625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375"/>
              </a:spcBef>
            </a:pPr>
            <a:r>
              <a:rPr sz="16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444" y="4020311"/>
            <a:ext cx="3888104" cy="36449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8260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380"/>
              </a:spcBef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65091" y="4032503"/>
            <a:ext cx="3895725" cy="36322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7625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375"/>
              </a:spcBef>
            </a:pP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73211" y="4015740"/>
            <a:ext cx="3878579" cy="36322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7625" rIns="0" bIns="0" rtlCol="0">
            <a:spAutoFit/>
          </a:bodyPr>
          <a:lstStyle/>
          <a:p>
            <a:pPr marL="561975">
              <a:lnSpc>
                <a:spcPct val="100000"/>
              </a:lnSpc>
              <a:spcBef>
                <a:spcPts val="375"/>
              </a:spcBef>
            </a:pP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67885" y="4020058"/>
            <a:ext cx="3898900" cy="2570480"/>
            <a:chOff x="4167885" y="4020058"/>
            <a:chExt cx="3898900" cy="257048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9" y="4398264"/>
              <a:ext cx="3157915" cy="21423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74235" y="4026408"/>
              <a:ext cx="3886200" cy="2557780"/>
            </a:xfrm>
            <a:custGeom>
              <a:avLst/>
              <a:gdLst/>
              <a:ahLst/>
              <a:cxnLst/>
              <a:rect l="l" t="t" r="r" b="b"/>
              <a:pathLst>
                <a:path w="3886200" h="2557779">
                  <a:moveTo>
                    <a:pt x="0" y="2557272"/>
                  </a:moveTo>
                  <a:lnTo>
                    <a:pt x="3886200" y="2557272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ln w="12699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159242" y="4000246"/>
            <a:ext cx="3898900" cy="2570480"/>
            <a:chOff x="8159242" y="4000246"/>
            <a:chExt cx="3898900" cy="257048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1602" y="4452843"/>
              <a:ext cx="3266535" cy="206280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165592" y="4006596"/>
              <a:ext cx="3886200" cy="2557780"/>
            </a:xfrm>
            <a:custGeom>
              <a:avLst/>
              <a:gdLst/>
              <a:ahLst/>
              <a:cxnLst/>
              <a:rect l="l" t="t" r="r" b="b"/>
              <a:pathLst>
                <a:path w="3886200" h="2557779">
                  <a:moveTo>
                    <a:pt x="0" y="2557272"/>
                  </a:moveTo>
                  <a:lnTo>
                    <a:pt x="3886200" y="2557272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34112" y="1525524"/>
            <a:ext cx="3886200" cy="2315210"/>
          </a:xfrm>
          <a:custGeom>
            <a:avLst/>
            <a:gdLst/>
            <a:ahLst/>
            <a:cxnLst/>
            <a:rect l="l" t="t" r="r" b="b"/>
            <a:pathLst>
              <a:path w="3886200" h="2315210">
                <a:moveTo>
                  <a:pt x="0" y="2314956"/>
                </a:moveTo>
                <a:lnTo>
                  <a:pt x="3886200" y="2314956"/>
                </a:lnTo>
                <a:lnTo>
                  <a:pt x="3886200" y="0"/>
                </a:lnTo>
                <a:lnTo>
                  <a:pt x="0" y="0"/>
                </a:lnTo>
                <a:lnTo>
                  <a:pt x="0" y="2314956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55947" y="1525524"/>
            <a:ext cx="3886200" cy="2315210"/>
          </a:xfrm>
          <a:custGeom>
            <a:avLst/>
            <a:gdLst/>
            <a:ahLst/>
            <a:cxnLst/>
            <a:rect l="l" t="t" r="r" b="b"/>
            <a:pathLst>
              <a:path w="3886200" h="2315210">
                <a:moveTo>
                  <a:pt x="0" y="2314956"/>
                </a:moveTo>
                <a:lnTo>
                  <a:pt x="3886200" y="2314956"/>
                </a:lnTo>
                <a:lnTo>
                  <a:pt x="3886200" y="0"/>
                </a:lnTo>
                <a:lnTo>
                  <a:pt x="0" y="0"/>
                </a:lnTo>
                <a:lnTo>
                  <a:pt x="0" y="2314956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62543" y="1517903"/>
            <a:ext cx="3886200" cy="2315210"/>
          </a:xfrm>
          <a:custGeom>
            <a:avLst/>
            <a:gdLst/>
            <a:ahLst/>
            <a:cxnLst/>
            <a:rect l="l" t="t" r="r" b="b"/>
            <a:pathLst>
              <a:path w="3886200" h="2315210">
                <a:moveTo>
                  <a:pt x="0" y="2314956"/>
                </a:moveTo>
                <a:lnTo>
                  <a:pt x="3886200" y="2314956"/>
                </a:lnTo>
                <a:lnTo>
                  <a:pt x="3886200" y="0"/>
                </a:lnTo>
                <a:lnTo>
                  <a:pt x="0" y="0"/>
                </a:lnTo>
                <a:lnTo>
                  <a:pt x="0" y="2314956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823" y="4014215"/>
            <a:ext cx="3886200" cy="2557780"/>
          </a:xfrm>
          <a:custGeom>
            <a:avLst/>
            <a:gdLst/>
            <a:ahLst/>
            <a:cxnLst/>
            <a:rect l="l" t="t" r="r" b="b"/>
            <a:pathLst>
              <a:path w="3886200" h="2557779">
                <a:moveTo>
                  <a:pt x="0" y="2557272"/>
                </a:moveTo>
                <a:lnTo>
                  <a:pt x="3886200" y="2557272"/>
                </a:lnTo>
                <a:lnTo>
                  <a:pt x="3886200" y="0"/>
                </a:lnTo>
                <a:lnTo>
                  <a:pt x="0" y="0"/>
                </a:lnTo>
                <a:lnTo>
                  <a:pt x="0" y="2557272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471909" y="6534136"/>
            <a:ext cx="2692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35" dirty="0">
                <a:solidFill>
                  <a:srgbClr val="44536A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90" dirty="0">
                <a:latin typeface="Arial"/>
                <a:cs typeface="Arial"/>
              </a:rPr>
              <a:t>EDA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b="1" spc="-220" dirty="0">
                <a:latin typeface="Arial"/>
                <a:cs typeface="Arial"/>
              </a:rPr>
              <a:t>with</a:t>
            </a:r>
            <a:r>
              <a:rPr sz="4000" b="1" spc="-45" dirty="0">
                <a:latin typeface="Arial"/>
                <a:cs typeface="Arial"/>
              </a:rPr>
              <a:t> </a:t>
            </a:r>
            <a:r>
              <a:rPr sz="4000" b="1" spc="-490" dirty="0">
                <a:latin typeface="Arial"/>
                <a:cs typeface="Arial"/>
              </a:rPr>
              <a:t>SQL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0433" y="1312926"/>
            <a:ext cx="11446510" cy="450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latin typeface="Microsoft Sans Serif"/>
                <a:cs typeface="Microsoft Sans Serif"/>
              </a:rPr>
              <a:t>Displaying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names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unique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sites </a:t>
            </a:r>
            <a:r>
              <a:rPr sz="1400" dirty="0">
                <a:latin typeface="Microsoft Sans Serif"/>
                <a:cs typeface="Microsoft Sans Serif"/>
              </a:rPr>
              <a:t>in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space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mission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latin typeface="Microsoft Sans Serif"/>
                <a:cs typeface="Microsoft Sans Serif"/>
              </a:rPr>
              <a:t>Displaying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5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records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where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launch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sites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begin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with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string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'KSC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latin typeface="Microsoft Sans Serif"/>
                <a:cs typeface="Microsoft Sans Serif"/>
              </a:rPr>
              <a:t>Displaying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total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payload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mass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carried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by</a:t>
            </a:r>
            <a:r>
              <a:rPr sz="1400" spc="-10" dirty="0">
                <a:latin typeface="Microsoft Sans Serif"/>
                <a:cs typeface="Microsoft Sans Serif"/>
              </a:rPr>
              <a:t> boosters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launched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by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100" dirty="0">
                <a:latin typeface="Microsoft Sans Serif"/>
                <a:cs typeface="Microsoft Sans Serif"/>
              </a:rPr>
              <a:t>NASA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(CRS)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latin typeface="Microsoft Sans Serif"/>
                <a:cs typeface="Microsoft Sans Serif"/>
              </a:rPr>
              <a:t>Displaying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average</a:t>
            </a:r>
            <a:r>
              <a:rPr sz="1400" spc="-20" dirty="0">
                <a:latin typeface="Microsoft Sans Serif"/>
                <a:cs typeface="Microsoft Sans Serif"/>
              </a:rPr>
              <a:t> payload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mass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carried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by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booster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version </a:t>
            </a:r>
            <a:r>
              <a:rPr sz="1400" dirty="0">
                <a:latin typeface="Microsoft Sans Serif"/>
                <a:cs typeface="Microsoft Sans Serif"/>
              </a:rPr>
              <a:t>F9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v1.1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latin typeface="Microsoft Sans Serif"/>
                <a:cs typeface="Microsoft Sans Serif"/>
              </a:rPr>
              <a:t>Listing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date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where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successful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landing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outcome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in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drone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ship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was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latin typeface="Microsoft Sans Serif"/>
                <a:cs typeface="Microsoft Sans Serif"/>
              </a:rPr>
              <a:t>Listing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names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boosters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which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have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in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ground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pad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and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have</a:t>
            </a:r>
            <a:r>
              <a:rPr sz="1400" spc="-20" dirty="0">
                <a:latin typeface="Microsoft Sans Serif"/>
                <a:cs typeface="Microsoft Sans Serif"/>
              </a:rPr>
              <a:t> payload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mass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greater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than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4000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but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less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than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6000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latin typeface="Microsoft Sans Serif"/>
                <a:cs typeface="Microsoft Sans Serif"/>
              </a:rPr>
              <a:t>Listing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total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number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successful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and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failure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outcomes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latin typeface="Microsoft Sans Serif"/>
                <a:cs typeface="Microsoft Sans Serif"/>
              </a:rPr>
              <a:t>Listing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names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booster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versions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which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have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carried</a:t>
            </a:r>
            <a:r>
              <a:rPr sz="1400" dirty="0">
                <a:latin typeface="Microsoft Sans Serif"/>
                <a:cs typeface="Microsoft Sans Serif"/>
              </a:rPr>
              <a:t> the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maximum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payload</a:t>
            </a:r>
            <a:r>
              <a:rPr sz="1400" spc="-20" dirty="0">
                <a:latin typeface="Microsoft Sans Serif"/>
                <a:cs typeface="Microsoft Sans Serif"/>
              </a:rPr>
              <a:t> mass</a:t>
            </a:r>
            <a:endParaRPr sz="14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2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latin typeface="Microsoft Sans Serif"/>
                <a:cs typeface="Microsoft Sans Serif"/>
              </a:rPr>
              <a:t>Listing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records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which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will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display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month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names,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successful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landing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outcomes </a:t>
            </a:r>
            <a:r>
              <a:rPr sz="1400" dirty="0">
                <a:latin typeface="Microsoft Sans Serif"/>
                <a:cs typeface="Microsoft Sans Serif"/>
              </a:rPr>
              <a:t>in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ground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pad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booster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versions,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site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for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months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in </a:t>
            </a:r>
            <a:r>
              <a:rPr sz="1400" spc="-30" dirty="0">
                <a:latin typeface="Microsoft Sans Serif"/>
                <a:cs typeface="Microsoft Sans Serif"/>
              </a:rPr>
              <a:t>year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2017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45" dirty="0">
                <a:latin typeface="Microsoft Sans Serif"/>
                <a:cs typeface="Microsoft Sans Serif"/>
              </a:rPr>
              <a:t>Ranking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 </a:t>
            </a:r>
            <a:r>
              <a:rPr sz="1400" spc="-10" dirty="0">
                <a:latin typeface="Microsoft Sans Serif"/>
                <a:cs typeface="Microsoft Sans Serif"/>
              </a:rPr>
              <a:t>count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successful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landing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outcomes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between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date </a:t>
            </a:r>
            <a:r>
              <a:rPr sz="1400" spc="70" dirty="0">
                <a:latin typeface="Microsoft Sans Serif"/>
                <a:cs typeface="Microsoft Sans Serif"/>
              </a:rPr>
              <a:t>2010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06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04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and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2017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03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20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descending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85" dirty="0">
                <a:latin typeface="Arial"/>
                <a:cs typeface="Arial"/>
              </a:rPr>
              <a:t>Build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310" dirty="0">
                <a:latin typeface="Arial"/>
                <a:cs typeface="Arial"/>
              </a:rPr>
              <a:t>an</a:t>
            </a:r>
            <a:r>
              <a:rPr sz="4000" b="1" spc="40" dirty="0">
                <a:latin typeface="Arial"/>
                <a:cs typeface="Arial"/>
              </a:rPr>
              <a:t> </a:t>
            </a:r>
            <a:r>
              <a:rPr sz="4000" b="1" spc="-260" dirty="0">
                <a:latin typeface="Arial"/>
                <a:cs typeface="Arial"/>
              </a:rPr>
              <a:t>Interactive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260" dirty="0">
                <a:latin typeface="Arial"/>
                <a:cs typeface="Arial"/>
              </a:rPr>
              <a:t>Map</a:t>
            </a:r>
            <a:r>
              <a:rPr sz="4000" b="1" spc="20" dirty="0">
                <a:latin typeface="Arial"/>
                <a:cs typeface="Arial"/>
              </a:rPr>
              <a:t> </a:t>
            </a:r>
            <a:r>
              <a:rPr sz="4000" b="1" spc="-220" dirty="0">
                <a:latin typeface="Arial"/>
                <a:cs typeface="Arial"/>
              </a:rPr>
              <a:t>with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b="1" spc="-310" dirty="0">
                <a:latin typeface="Arial"/>
                <a:cs typeface="Arial"/>
              </a:rPr>
              <a:t>Folium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3974" y="1296416"/>
            <a:ext cx="1162939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latin typeface="Microsoft Sans Serif"/>
                <a:cs typeface="Microsoft Sans Serif"/>
              </a:rPr>
              <a:t>An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interactive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map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offers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dynamic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way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visualize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analyze</a:t>
            </a:r>
            <a:r>
              <a:rPr sz="1600" spc="-35" dirty="0">
                <a:latin typeface="Microsoft Sans Serif"/>
                <a:cs typeface="Microsoft Sans Serif"/>
              </a:rPr>
              <a:t> launch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site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data,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facilitating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decision-</a:t>
            </a:r>
            <a:r>
              <a:rPr sz="1600" spc="-20" dirty="0">
                <a:latin typeface="Microsoft Sans Serif"/>
                <a:cs typeface="Microsoft Sans Serif"/>
              </a:rPr>
              <a:t>making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insights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into</a:t>
            </a:r>
            <a:r>
              <a:rPr sz="1600" spc="5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spatial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relationships</a:t>
            </a:r>
            <a:r>
              <a:rPr sz="1600" dirty="0">
                <a:latin typeface="Microsoft Sans Serif"/>
                <a:cs typeface="Microsoft Sans Serif"/>
              </a:rPr>
              <a:t> of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25" dirty="0">
                <a:latin typeface="Microsoft Sans Serif"/>
                <a:cs typeface="Microsoft Sans Serif"/>
              </a:rPr>
              <a:t> activities.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instance,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90" dirty="0"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may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depend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on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location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proximities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launch site,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i.e.,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initial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position of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rocket</a:t>
            </a:r>
            <a:r>
              <a:rPr sz="1600" spc="-10" dirty="0">
                <a:latin typeface="Microsoft Sans Serif"/>
                <a:cs typeface="Microsoft Sans Serif"/>
              </a:rPr>
              <a:t> trajectories.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latin typeface="Microsoft Sans Serif"/>
                <a:cs typeface="Microsoft Sans Serif"/>
              </a:rPr>
              <a:t>We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created</a:t>
            </a:r>
            <a:r>
              <a:rPr sz="1600" spc="-7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three</a:t>
            </a:r>
            <a:r>
              <a:rPr sz="1600" spc="-8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maps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for: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Visualization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b="1" spc="-140" dirty="0">
                <a:latin typeface="Arial"/>
                <a:cs typeface="Arial"/>
              </a:rPr>
              <a:t>each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135" dirty="0">
                <a:latin typeface="Arial"/>
                <a:cs typeface="Arial"/>
              </a:rPr>
              <a:t>launch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105" dirty="0">
                <a:latin typeface="Arial"/>
                <a:cs typeface="Arial"/>
              </a:rPr>
              <a:t>site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interactive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map.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Visualization</a:t>
            </a:r>
            <a:r>
              <a:rPr sz="1600" spc="-8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20" dirty="0">
                <a:latin typeface="Microsoft Sans Serif"/>
                <a:cs typeface="Microsoft Sans Serif"/>
              </a:rPr>
              <a:t> sites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on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map </a:t>
            </a:r>
            <a:r>
              <a:rPr sz="1600" spc="-35" dirty="0">
                <a:latin typeface="Microsoft Sans Serif"/>
                <a:cs typeface="Microsoft Sans Serif"/>
              </a:rPr>
              <a:t>based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on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b="1" spc="-85" dirty="0">
                <a:latin typeface="Arial"/>
                <a:cs typeface="Arial"/>
              </a:rPr>
              <a:t>fail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or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75" dirty="0">
                <a:latin typeface="Arial"/>
                <a:cs typeface="Arial"/>
              </a:rPr>
              <a:t>success</a:t>
            </a:r>
            <a:r>
              <a:rPr sz="1600" spc="-175" dirty="0">
                <a:latin typeface="Microsoft Sans Serif"/>
                <a:cs typeface="Microsoft Sans Serif"/>
              </a:rPr>
              <a:t>.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This</a:t>
            </a:r>
            <a:r>
              <a:rPr sz="1600" spc="-20" dirty="0">
                <a:latin typeface="Microsoft Sans Serif"/>
                <a:cs typeface="Microsoft Sans Serif"/>
              </a:rPr>
              <a:t> gives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us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insights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into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performance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launch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sites.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Visualization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geographical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context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b="1" spc="-114" dirty="0">
                <a:latin typeface="Arial"/>
                <a:cs typeface="Arial"/>
              </a:rPr>
              <a:t>proximity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sites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railway,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highway,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coastline,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etc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755" y="3477767"/>
            <a:ext cx="10000488" cy="287578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53927" y="6428943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85" dirty="0">
                <a:latin typeface="Arial"/>
                <a:cs typeface="Arial"/>
              </a:rPr>
              <a:t>Build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b="1" spc="-270" dirty="0">
                <a:latin typeface="Arial"/>
                <a:cs typeface="Arial"/>
              </a:rPr>
              <a:t>a</a:t>
            </a:r>
            <a:r>
              <a:rPr sz="4000" b="1" spc="50" dirty="0">
                <a:latin typeface="Arial"/>
                <a:cs typeface="Arial"/>
              </a:rPr>
              <a:t> </a:t>
            </a:r>
            <a:r>
              <a:rPr sz="4000" b="1" spc="-290" dirty="0">
                <a:latin typeface="Arial"/>
                <a:cs typeface="Arial"/>
              </a:rPr>
              <a:t>Dashboard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225" dirty="0">
                <a:latin typeface="Arial"/>
                <a:cs typeface="Arial"/>
              </a:rPr>
              <a:t>with</a:t>
            </a:r>
            <a:r>
              <a:rPr sz="4000" b="1" spc="10" dirty="0">
                <a:latin typeface="Arial"/>
                <a:cs typeface="Arial"/>
              </a:rPr>
              <a:t> </a:t>
            </a:r>
            <a:r>
              <a:rPr sz="4000" b="1" spc="-260" dirty="0">
                <a:latin typeface="Arial"/>
                <a:cs typeface="Arial"/>
              </a:rPr>
              <a:t>Plotly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350" dirty="0">
                <a:latin typeface="Arial"/>
                <a:cs typeface="Arial"/>
              </a:rPr>
              <a:t>Dash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36804" y="3445764"/>
            <a:ext cx="7783195" cy="2969260"/>
            <a:chOff x="336804" y="3445764"/>
            <a:chExt cx="7783195" cy="29692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384" y="3491484"/>
              <a:ext cx="7641335" cy="29031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84" y="3464052"/>
              <a:ext cx="1001268" cy="2956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5854" y="3464814"/>
              <a:ext cx="7745095" cy="2931160"/>
            </a:xfrm>
            <a:custGeom>
              <a:avLst/>
              <a:gdLst/>
              <a:ahLst/>
              <a:cxnLst/>
              <a:rect l="l" t="t" r="r" b="b"/>
              <a:pathLst>
                <a:path w="7745095" h="2931160">
                  <a:moveTo>
                    <a:pt x="0" y="2930652"/>
                  </a:moveTo>
                  <a:lnTo>
                    <a:pt x="7744968" y="2930652"/>
                  </a:lnTo>
                  <a:lnTo>
                    <a:pt x="7744968" y="0"/>
                  </a:lnTo>
                  <a:lnTo>
                    <a:pt x="0" y="0"/>
                  </a:lnTo>
                  <a:lnTo>
                    <a:pt x="0" y="2930652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42376" y="3445764"/>
            <a:ext cx="3515995" cy="2969260"/>
            <a:chOff x="8342376" y="3445764"/>
            <a:chExt cx="3515995" cy="29692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6664" y="4477512"/>
              <a:ext cx="915726" cy="6913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5924" y="3640679"/>
              <a:ext cx="2697497" cy="2165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8076" y="4018166"/>
              <a:ext cx="2112991" cy="204727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361426" y="3464814"/>
              <a:ext cx="3477895" cy="2931160"/>
            </a:xfrm>
            <a:custGeom>
              <a:avLst/>
              <a:gdLst/>
              <a:ahLst/>
              <a:cxnLst/>
              <a:rect l="l" t="t" r="r" b="b"/>
              <a:pathLst>
                <a:path w="3477895" h="2931160">
                  <a:moveTo>
                    <a:pt x="0" y="2930652"/>
                  </a:moveTo>
                  <a:lnTo>
                    <a:pt x="3477768" y="2930652"/>
                  </a:lnTo>
                  <a:lnTo>
                    <a:pt x="3477768" y="0"/>
                  </a:lnTo>
                  <a:lnTo>
                    <a:pt x="0" y="0"/>
                  </a:lnTo>
                  <a:lnTo>
                    <a:pt x="0" y="2930652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6996" y="1288237"/>
            <a:ext cx="1102614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Microsoft Sans Serif"/>
                <a:cs typeface="Microsoft Sans Serif"/>
              </a:rPr>
              <a:t>Plotly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Dash </a:t>
            </a:r>
            <a:r>
              <a:rPr sz="1800" spc="-25" dirty="0">
                <a:latin typeface="Microsoft Sans Serif"/>
                <a:cs typeface="Microsoft Sans Serif"/>
              </a:rPr>
              <a:t>applications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allows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perform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interactive</a:t>
            </a:r>
            <a:r>
              <a:rPr sz="1800" spc="-30" dirty="0">
                <a:latin typeface="Microsoft Sans Serif"/>
                <a:cs typeface="Microsoft Sans Serif"/>
              </a:rPr>
              <a:t> visual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analytics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SpaceX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lunch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real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time.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developed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dashboard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enables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us</a:t>
            </a:r>
            <a:r>
              <a:rPr sz="1800" spc="-25" dirty="0">
                <a:latin typeface="Microsoft Sans Serif"/>
                <a:cs typeface="Microsoft Sans Serif"/>
              </a:rPr>
              <a:t> to:</a:t>
            </a:r>
            <a:endParaRPr sz="18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Visualize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pie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chart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depicting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based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0" dirty="0">
                <a:latin typeface="Microsoft Sans Serif"/>
                <a:cs typeface="Microsoft Sans Serif"/>
              </a:rPr>
              <a:t> selected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site.</a:t>
            </a:r>
            <a:endParaRPr sz="18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Explore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correlation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utilizing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Range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Slider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 </a:t>
            </a:r>
            <a:r>
              <a:rPr sz="1800" spc="-10" dirty="0">
                <a:latin typeface="Microsoft Sans Serif"/>
                <a:cs typeface="Microsoft Sans Serif"/>
              </a:rPr>
              <a:t>range, </a:t>
            </a:r>
            <a:r>
              <a:rPr sz="1800" spc="-30" dirty="0">
                <a:latin typeface="Microsoft Sans Serif"/>
                <a:cs typeface="Microsoft Sans Serif"/>
              </a:rPr>
              <a:t>presented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through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scatter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plot.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75" dirty="0">
                <a:latin typeface="Arial"/>
                <a:cs typeface="Arial"/>
              </a:rPr>
              <a:t>Predictive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360" dirty="0">
                <a:latin typeface="Arial"/>
                <a:cs typeface="Arial"/>
              </a:rPr>
              <a:t>Analysis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325" dirty="0">
                <a:latin typeface="Arial"/>
                <a:cs typeface="Arial"/>
              </a:rPr>
              <a:t>(Classification)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8858" y="1169034"/>
            <a:ext cx="8871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icrosoft Sans Serif"/>
                <a:cs typeface="Microsoft Sans Serif"/>
              </a:rPr>
              <a:t>Four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classification</a:t>
            </a:r>
            <a:r>
              <a:rPr sz="1800" spc="-35" dirty="0">
                <a:latin typeface="Microsoft Sans Serif"/>
                <a:cs typeface="Microsoft Sans Serif"/>
              </a:rPr>
              <a:t> models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including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Linear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Regression,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Nearest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Neighbors, </a:t>
            </a:r>
            <a:r>
              <a:rPr sz="1800" spc="-45" dirty="0">
                <a:latin typeface="Microsoft Sans Serif"/>
                <a:cs typeface="Microsoft Sans Serif"/>
              </a:rPr>
              <a:t>Decision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Tree </a:t>
            </a:r>
            <a:r>
              <a:rPr sz="1800" spc="-35" dirty="0">
                <a:latin typeface="Microsoft Sans Serif"/>
                <a:cs typeface="Microsoft Sans Serif"/>
              </a:rPr>
              <a:t>models,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Support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Vector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Machine,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were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built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compared.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0934" y="4084368"/>
            <a:ext cx="3736622" cy="202218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844790" y="2455926"/>
            <a:ext cx="2162810" cy="1249680"/>
          </a:xfrm>
          <a:custGeom>
            <a:avLst/>
            <a:gdLst/>
            <a:ahLst/>
            <a:cxnLst/>
            <a:rect l="l" t="t" r="r" b="b"/>
            <a:pathLst>
              <a:path w="2162809" h="1249679">
                <a:moveTo>
                  <a:pt x="0" y="208279"/>
                </a:moveTo>
                <a:lnTo>
                  <a:pt x="5499" y="160513"/>
                </a:lnTo>
                <a:lnTo>
                  <a:pt x="21164" y="116669"/>
                </a:lnTo>
                <a:lnTo>
                  <a:pt x="45746" y="77997"/>
                </a:lnTo>
                <a:lnTo>
                  <a:pt x="77997" y="45746"/>
                </a:lnTo>
                <a:lnTo>
                  <a:pt x="116669" y="21164"/>
                </a:lnTo>
                <a:lnTo>
                  <a:pt x="160513" y="5499"/>
                </a:lnTo>
                <a:lnTo>
                  <a:pt x="208279" y="0"/>
                </a:lnTo>
                <a:lnTo>
                  <a:pt x="1954276" y="0"/>
                </a:lnTo>
                <a:lnTo>
                  <a:pt x="2002042" y="5499"/>
                </a:lnTo>
                <a:lnTo>
                  <a:pt x="2045886" y="21164"/>
                </a:lnTo>
                <a:lnTo>
                  <a:pt x="2084558" y="45746"/>
                </a:lnTo>
                <a:lnTo>
                  <a:pt x="2116809" y="77997"/>
                </a:lnTo>
                <a:lnTo>
                  <a:pt x="2141391" y="116669"/>
                </a:lnTo>
                <a:lnTo>
                  <a:pt x="2157056" y="160513"/>
                </a:lnTo>
                <a:lnTo>
                  <a:pt x="2162555" y="208279"/>
                </a:lnTo>
                <a:lnTo>
                  <a:pt x="2162555" y="1041400"/>
                </a:lnTo>
                <a:lnTo>
                  <a:pt x="2157056" y="1089166"/>
                </a:lnTo>
                <a:lnTo>
                  <a:pt x="2141391" y="1133010"/>
                </a:lnTo>
                <a:lnTo>
                  <a:pt x="2116809" y="1171682"/>
                </a:lnTo>
                <a:lnTo>
                  <a:pt x="2084558" y="1203933"/>
                </a:lnTo>
                <a:lnTo>
                  <a:pt x="2045886" y="1228515"/>
                </a:lnTo>
                <a:lnTo>
                  <a:pt x="2002042" y="1244180"/>
                </a:lnTo>
                <a:lnTo>
                  <a:pt x="1954276" y="1249680"/>
                </a:lnTo>
                <a:lnTo>
                  <a:pt x="208279" y="1249680"/>
                </a:lnTo>
                <a:lnTo>
                  <a:pt x="160513" y="1244180"/>
                </a:lnTo>
                <a:lnTo>
                  <a:pt x="116669" y="1228515"/>
                </a:lnTo>
                <a:lnTo>
                  <a:pt x="77997" y="1203933"/>
                </a:lnTo>
                <a:lnTo>
                  <a:pt x="45746" y="1171682"/>
                </a:lnTo>
                <a:lnTo>
                  <a:pt x="21164" y="1133010"/>
                </a:lnTo>
                <a:lnTo>
                  <a:pt x="5499" y="1089166"/>
                </a:lnTo>
                <a:lnTo>
                  <a:pt x="0" y="1041400"/>
                </a:lnTo>
                <a:lnTo>
                  <a:pt x="0" y="20827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83981" y="2933826"/>
            <a:ext cx="1870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Comparison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of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results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2827020"/>
            <a:ext cx="378460" cy="274320"/>
          </a:xfrm>
          <a:custGeom>
            <a:avLst/>
            <a:gdLst/>
            <a:ahLst/>
            <a:cxnLst/>
            <a:rect l="l" t="t" r="r" b="b"/>
            <a:pathLst>
              <a:path w="378460" h="274319">
                <a:moveTo>
                  <a:pt x="240791" y="0"/>
                </a:moveTo>
                <a:lnTo>
                  <a:pt x="240791" y="68579"/>
                </a:lnTo>
                <a:lnTo>
                  <a:pt x="0" y="68579"/>
                </a:lnTo>
                <a:lnTo>
                  <a:pt x="0" y="205739"/>
                </a:lnTo>
                <a:lnTo>
                  <a:pt x="240791" y="205739"/>
                </a:lnTo>
                <a:lnTo>
                  <a:pt x="240791" y="274319"/>
                </a:lnTo>
                <a:lnTo>
                  <a:pt x="377951" y="137159"/>
                </a:lnTo>
                <a:lnTo>
                  <a:pt x="24079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80838" y="2455926"/>
            <a:ext cx="2129155" cy="1249680"/>
          </a:xfrm>
          <a:custGeom>
            <a:avLst/>
            <a:gdLst/>
            <a:ahLst/>
            <a:cxnLst/>
            <a:rect l="l" t="t" r="r" b="b"/>
            <a:pathLst>
              <a:path w="2129154" h="1249679">
                <a:moveTo>
                  <a:pt x="0" y="208279"/>
                </a:moveTo>
                <a:lnTo>
                  <a:pt x="5499" y="160513"/>
                </a:lnTo>
                <a:lnTo>
                  <a:pt x="21164" y="116669"/>
                </a:lnTo>
                <a:lnTo>
                  <a:pt x="45746" y="77997"/>
                </a:lnTo>
                <a:lnTo>
                  <a:pt x="77997" y="45746"/>
                </a:lnTo>
                <a:lnTo>
                  <a:pt x="116669" y="21164"/>
                </a:lnTo>
                <a:lnTo>
                  <a:pt x="160513" y="5499"/>
                </a:lnTo>
                <a:lnTo>
                  <a:pt x="208279" y="0"/>
                </a:lnTo>
                <a:lnTo>
                  <a:pt x="1920747" y="0"/>
                </a:lnTo>
                <a:lnTo>
                  <a:pt x="1968514" y="5499"/>
                </a:lnTo>
                <a:lnTo>
                  <a:pt x="2012358" y="21164"/>
                </a:lnTo>
                <a:lnTo>
                  <a:pt x="2051030" y="45746"/>
                </a:lnTo>
                <a:lnTo>
                  <a:pt x="2083281" y="77997"/>
                </a:lnTo>
                <a:lnTo>
                  <a:pt x="2107863" y="116669"/>
                </a:lnTo>
                <a:lnTo>
                  <a:pt x="2123528" y="160513"/>
                </a:lnTo>
                <a:lnTo>
                  <a:pt x="2129028" y="208279"/>
                </a:lnTo>
                <a:lnTo>
                  <a:pt x="2129028" y="1041400"/>
                </a:lnTo>
                <a:lnTo>
                  <a:pt x="2123528" y="1089166"/>
                </a:lnTo>
                <a:lnTo>
                  <a:pt x="2107863" y="1133010"/>
                </a:lnTo>
                <a:lnTo>
                  <a:pt x="2083281" y="1171682"/>
                </a:lnTo>
                <a:lnTo>
                  <a:pt x="2051030" y="1203933"/>
                </a:lnTo>
                <a:lnTo>
                  <a:pt x="2012358" y="1228515"/>
                </a:lnTo>
                <a:lnTo>
                  <a:pt x="1968514" y="1244180"/>
                </a:lnTo>
                <a:lnTo>
                  <a:pt x="1920747" y="1249680"/>
                </a:lnTo>
                <a:lnTo>
                  <a:pt x="208279" y="1249680"/>
                </a:lnTo>
                <a:lnTo>
                  <a:pt x="160513" y="1244180"/>
                </a:lnTo>
                <a:lnTo>
                  <a:pt x="116669" y="1228515"/>
                </a:lnTo>
                <a:lnTo>
                  <a:pt x="77997" y="1203933"/>
                </a:lnTo>
                <a:lnTo>
                  <a:pt x="45746" y="1171682"/>
                </a:lnTo>
                <a:lnTo>
                  <a:pt x="21164" y="1133010"/>
                </a:lnTo>
                <a:lnTo>
                  <a:pt x="5499" y="1089166"/>
                </a:lnTo>
                <a:lnTo>
                  <a:pt x="0" y="1041400"/>
                </a:lnTo>
                <a:lnTo>
                  <a:pt x="0" y="20827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20410" y="2689301"/>
            <a:ext cx="1819910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Calibri"/>
                <a:cs typeface="Calibri"/>
              </a:rPr>
              <a:t>Test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of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each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model </a:t>
            </a:r>
            <a:r>
              <a:rPr sz="1600" b="1" dirty="0">
                <a:latin typeface="Calibri"/>
                <a:cs typeface="Calibri"/>
              </a:rPr>
              <a:t>with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combinations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of </a:t>
            </a:r>
            <a:r>
              <a:rPr sz="1600" b="1" spc="-10" dirty="0">
                <a:latin typeface="Calibri"/>
                <a:cs typeface="Calibri"/>
              </a:rPr>
              <a:t>hyperparameters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16885" y="2376677"/>
            <a:ext cx="2131060" cy="1271270"/>
          </a:xfrm>
          <a:custGeom>
            <a:avLst/>
            <a:gdLst/>
            <a:ahLst/>
            <a:cxnLst/>
            <a:rect l="l" t="t" r="r" b="b"/>
            <a:pathLst>
              <a:path w="2131060" h="1271270">
                <a:moveTo>
                  <a:pt x="0" y="211836"/>
                </a:moveTo>
                <a:lnTo>
                  <a:pt x="5596" y="163272"/>
                </a:lnTo>
                <a:lnTo>
                  <a:pt x="21535" y="118687"/>
                </a:lnTo>
                <a:lnTo>
                  <a:pt x="46546" y="79354"/>
                </a:lnTo>
                <a:lnTo>
                  <a:pt x="79354" y="46546"/>
                </a:lnTo>
                <a:lnTo>
                  <a:pt x="118687" y="21535"/>
                </a:lnTo>
                <a:lnTo>
                  <a:pt x="163272" y="5596"/>
                </a:lnTo>
                <a:lnTo>
                  <a:pt x="211836" y="0"/>
                </a:lnTo>
                <a:lnTo>
                  <a:pt x="1918715" y="0"/>
                </a:lnTo>
                <a:lnTo>
                  <a:pt x="1967279" y="5596"/>
                </a:lnTo>
                <a:lnTo>
                  <a:pt x="2011864" y="21535"/>
                </a:lnTo>
                <a:lnTo>
                  <a:pt x="2051197" y="46546"/>
                </a:lnTo>
                <a:lnTo>
                  <a:pt x="2084005" y="79354"/>
                </a:lnTo>
                <a:lnTo>
                  <a:pt x="2109016" y="118687"/>
                </a:lnTo>
                <a:lnTo>
                  <a:pt x="2124955" y="163272"/>
                </a:lnTo>
                <a:lnTo>
                  <a:pt x="2130552" y="211836"/>
                </a:lnTo>
                <a:lnTo>
                  <a:pt x="2130552" y="1059180"/>
                </a:lnTo>
                <a:lnTo>
                  <a:pt x="2124955" y="1107743"/>
                </a:lnTo>
                <a:lnTo>
                  <a:pt x="2109016" y="1152328"/>
                </a:lnTo>
                <a:lnTo>
                  <a:pt x="2084005" y="1191661"/>
                </a:lnTo>
                <a:lnTo>
                  <a:pt x="2051197" y="1224469"/>
                </a:lnTo>
                <a:lnTo>
                  <a:pt x="2011864" y="1249480"/>
                </a:lnTo>
                <a:lnTo>
                  <a:pt x="1967279" y="1265419"/>
                </a:lnTo>
                <a:lnTo>
                  <a:pt x="1918715" y="1271016"/>
                </a:lnTo>
                <a:lnTo>
                  <a:pt x="211836" y="1271016"/>
                </a:lnTo>
                <a:lnTo>
                  <a:pt x="163272" y="1265419"/>
                </a:lnTo>
                <a:lnTo>
                  <a:pt x="118687" y="1249480"/>
                </a:lnTo>
                <a:lnTo>
                  <a:pt x="79354" y="1224469"/>
                </a:lnTo>
                <a:lnTo>
                  <a:pt x="46546" y="1191661"/>
                </a:lnTo>
                <a:lnTo>
                  <a:pt x="21535" y="1152328"/>
                </a:lnTo>
                <a:lnTo>
                  <a:pt x="5596" y="1107743"/>
                </a:lnTo>
                <a:lnTo>
                  <a:pt x="0" y="1059180"/>
                </a:lnTo>
                <a:lnTo>
                  <a:pt x="0" y="21183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69539" y="2742945"/>
            <a:ext cx="1825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Data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preparation</a:t>
            </a:r>
            <a:r>
              <a:rPr sz="1600" b="1" spc="-25" dirty="0">
                <a:latin typeface="Calibri"/>
                <a:cs typeface="Calibri"/>
              </a:rPr>
              <a:t> and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standardization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97495" y="2827020"/>
            <a:ext cx="376555" cy="274320"/>
          </a:xfrm>
          <a:custGeom>
            <a:avLst/>
            <a:gdLst/>
            <a:ahLst/>
            <a:cxnLst/>
            <a:rect l="l" t="t" r="r" b="b"/>
            <a:pathLst>
              <a:path w="376554" h="274319">
                <a:moveTo>
                  <a:pt x="239268" y="0"/>
                </a:moveTo>
                <a:lnTo>
                  <a:pt x="239268" y="68579"/>
                </a:lnTo>
                <a:lnTo>
                  <a:pt x="0" y="68579"/>
                </a:lnTo>
                <a:lnTo>
                  <a:pt x="0" y="205739"/>
                </a:lnTo>
                <a:lnTo>
                  <a:pt x="239268" y="205739"/>
                </a:lnTo>
                <a:lnTo>
                  <a:pt x="239268" y="274319"/>
                </a:lnTo>
                <a:lnTo>
                  <a:pt x="376427" y="137159"/>
                </a:lnTo>
                <a:lnTo>
                  <a:pt x="23926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70" dirty="0">
                <a:latin typeface="Arial"/>
                <a:cs typeface="Arial"/>
              </a:rPr>
              <a:t>Results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0433" y="1250843"/>
            <a:ext cx="11435715" cy="479742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45" dirty="0">
                <a:latin typeface="Microsoft Sans Serif"/>
                <a:cs typeface="Microsoft Sans Serif"/>
              </a:rPr>
              <a:t>The</a:t>
            </a:r>
            <a:r>
              <a:rPr sz="2600" dirty="0">
                <a:latin typeface="Microsoft Sans Serif"/>
                <a:cs typeface="Microsoft Sans Serif"/>
              </a:rPr>
              <a:t> first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successful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ground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pad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landing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took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65" dirty="0">
                <a:latin typeface="Microsoft Sans Serif"/>
                <a:cs typeface="Microsoft Sans Serif"/>
              </a:rPr>
              <a:t>place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on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December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22,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55" dirty="0">
                <a:latin typeface="Microsoft Sans Serif"/>
                <a:cs typeface="Microsoft Sans Serif"/>
              </a:rPr>
              <a:t>2015.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50" dirty="0">
                <a:latin typeface="Microsoft Sans Serif"/>
                <a:cs typeface="Microsoft Sans Serif"/>
              </a:rPr>
              <a:t>The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spc="-135" dirty="0">
                <a:latin typeface="Microsoft Sans Serif"/>
                <a:cs typeface="Microsoft Sans Serif"/>
              </a:rPr>
              <a:t>success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rates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for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95" dirty="0">
                <a:latin typeface="Microsoft Sans Serif"/>
                <a:cs typeface="Microsoft Sans Serif"/>
              </a:rPr>
              <a:t>SpaceX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launches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spc="-75" dirty="0">
                <a:latin typeface="Microsoft Sans Serif"/>
                <a:cs typeface="Microsoft Sans Serif"/>
              </a:rPr>
              <a:t>increased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over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time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spc="55" dirty="0">
                <a:latin typeface="Microsoft Sans Serif"/>
                <a:cs typeface="Microsoft Sans Serif"/>
              </a:rPr>
              <a:t>(2013-</a:t>
            </a:r>
            <a:r>
              <a:rPr sz="2600" spc="-10" dirty="0">
                <a:latin typeface="Microsoft Sans Serif"/>
                <a:cs typeface="Microsoft Sans Serif"/>
              </a:rPr>
              <a:t>2020).</a:t>
            </a:r>
            <a:endParaRPr sz="2600">
              <a:latin typeface="Microsoft Sans Serif"/>
              <a:cs typeface="Microsoft Sans Serif"/>
            </a:endParaRPr>
          </a:p>
          <a:p>
            <a:pPr marL="241300" marR="594995" indent="-228600">
              <a:lnSpc>
                <a:spcPct val="8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50" dirty="0">
                <a:latin typeface="Microsoft Sans Serif"/>
                <a:cs typeface="Microsoft Sans Serif"/>
              </a:rPr>
              <a:t>The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location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70" dirty="0">
                <a:latin typeface="Microsoft Sans Serif"/>
                <a:cs typeface="Microsoft Sans Serif"/>
              </a:rPr>
              <a:t>launch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spc="-70" dirty="0">
                <a:latin typeface="Microsoft Sans Serif"/>
                <a:cs typeface="Microsoft Sans Serif"/>
              </a:rPr>
              <a:t>appears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to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be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a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30" dirty="0">
                <a:latin typeface="Microsoft Sans Serif"/>
                <a:cs typeface="Microsoft Sans Serif"/>
              </a:rPr>
              <a:t>significant </a:t>
            </a:r>
            <a:r>
              <a:rPr sz="2600" dirty="0">
                <a:latin typeface="Microsoft Sans Serif"/>
                <a:cs typeface="Microsoft Sans Serif"/>
              </a:rPr>
              <a:t>contributing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factor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to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the </a:t>
            </a:r>
            <a:r>
              <a:rPr sz="2600" spc="-135" dirty="0">
                <a:latin typeface="Microsoft Sans Serif"/>
                <a:cs typeface="Microsoft Sans Serif"/>
              </a:rPr>
              <a:t>success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missions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325" dirty="0">
                <a:latin typeface="Microsoft Sans Serif"/>
                <a:cs typeface="Microsoft Sans Serif"/>
              </a:rPr>
              <a:t>KSC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-170" dirty="0">
                <a:latin typeface="Microsoft Sans Serif"/>
                <a:cs typeface="Microsoft Sans Serif"/>
              </a:rPr>
              <a:t>LC-</a:t>
            </a:r>
            <a:r>
              <a:rPr sz="2600" dirty="0">
                <a:latin typeface="Microsoft Sans Serif"/>
                <a:cs typeface="Microsoft Sans Serif"/>
              </a:rPr>
              <a:t>39A</a:t>
            </a:r>
            <a:r>
              <a:rPr sz="2600" spc="-55" dirty="0">
                <a:latin typeface="Microsoft Sans Serif"/>
                <a:cs typeface="Microsoft Sans Serif"/>
              </a:rPr>
              <a:t> </a:t>
            </a:r>
            <a:r>
              <a:rPr sz="2600" spc="-90" dirty="0">
                <a:latin typeface="Microsoft Sans Serif"/>
                <a:cs typeface="Microsoft Sans Serif"/>
              </a:rPr>
              <a:t>has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the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most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successful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launches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60" dirty="0">
                <a:latin typeface="Microsoft Sans Serif"/>
                <a:cs typeface="Microsoft Sans Serif"/>
              </a:rPr>
              <a:t>compared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to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other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sites.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Microsoft Sans Serif"/>
                <a:cs typeface="Microsoft Sans Serif"/>
              </a:rPr>
              <a:t>Low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-20" dirty="0">
                <a:latin typeface="Microsoft Sans Serif"/>
                <a:cs typeface="Microsoft Sans Serif"/>
              </a:rPr>
              <a:t>weighted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-60" dirty="0">
                <a:latin typeface="Microsoft Sans Serif"/>
                <a:cs typeface="Microsoft Sans Serif"/>
              </a:rPr>
              <a:t>payloads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perform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better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than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-70" dirty="0">
                <a:latin typeface="Microsoft Sans Serif"/>
                <a:cs typeface="Microsoft Sans Serif"/>
              </a:rPr>
              <a:t>heavier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payloads.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254" dirty="0">
                <a:latin typeface="Microsoft Sans Serif"/>
                <a:cs typeface="Microsoft Sans Serif"/>
              </a:rPr>
              <a:t>ES-</a:t>
            </a:r>
            <a:r>
              <a:rPr sz="2600" dirty="0">
                <a:latin typeface="Microsoft Sans Serif"/>
                <a:cs typeface="Microsoft Sans Serif"/>
              </a:rPr>
              <a:t>L1,</a:t>
            </a:r>
            <a:r>
              <a:rPr sz="2600" spc="-175" dirty="0">
                <a:latin typeface="Microsoft Sans Serif"/>
                <a:cs typeface="Microsoft Sans Serif"/>
              </a:rPr>
              <a:t> </a:t>
            </a:r>
            <a:r>
              <a:rPr sz="2600" spc="-285" dirty="0">
                <a:latin typeface="Microsoft Sans Serif"/>
                <a:cs typeface="Microsoft Sans Serif"/>
              </a:rPr>
              <a:t>GEO,</a:t>
            </a:r>
            <a:r>
              <a:rPr sz="2600" spc="80" dirty="0">
                <a:latin typeface="Microsoft Sans Serif"/>
                <a:cs typeface="Microsoft Sans Serif"/>
              </a:rPr>
              <a:t> </a:t>
            </a:r>
            <a:r>
              <a:rPr sz="2600" spc="-215" dirty="0">
                <a:latin typeface="Microsoft Sans Serif"/>
                <a:cs typeface="Microsoft Sans Serif"/>
              </a:rPr>
              <a:t>HEO,</a:t>
            </a:r>
            <a:r>
              <a:rPr sz="2600" spc="4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and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-315" dirty="0">
                <a:latin typeface="Microsoft Sans Serif"/>
                <a:cs typeface="Microsoft Sans Serif"/>
              </a:rPr>
              <a:t>SSO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orbits </a:t>
            </a:r>
            <a:r>
              <a:rPr sz="2600" spc="-75" dirty="0">
                <a:latin typeface="Microsoft Sans Serif"/>
                <a:cs typeface="Microsoft Sans Serif"/>
              </a:rPr>
              <a:t>achieved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the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20" dirty="0">
                <a:latin typeface="Microsoft Sans Serif"/>
                <a:cs typeface="Microsoft Sans Serif"/>
              </a:rPr>
              <a:t>highest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35" dirty="0">
                <a:latin typeface="Microsoft Sans Serif"/>
                <a:cs typeface="Microsoft Sans Serif"/>
              </a:rPr>
              <a:t>success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rate.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Microsoft Sans Serif"/>
                <a:cs typeface="Microsoft Sans Serif"/>
              </a:rPr>
              <a:t>For</a:t>
            </a:r>
            <a:r>
              <a:rPr sz="2600" spc="-175" dirty="0">
                <a:latin typeface="Microsoft Sans Serif"/>
                <a:cs typeface="Microsoft Sans Serif"/>
              </a:rPr>
              <a:t> </a:t>
            </a:r>
            <a:r>
              <a:rPr sz="2600" spc="-100" dirty="0">
                <a:latin typeface="Microsoft Sans Serif"/>
                <a:cs typeface="Microsoft Sans Serif"/>
              </a:rPr>
              <a:t>heavy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-75" dirty="0">
                <a:latin typeface="Microsoft Sans Serif"/>
                <a:cs typeface="Microsoft Sans Serif"/>
              </a:rPr>
              <a:t>payloads,</a:t>
            </a:r>
            <a:r>
              <a:rPr sz="2600" spc="-6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the</a:t>
            </a:r>
            <a:r>
              <a:rPr sz="2600" spc="-50" dirty="0">
                <a:latin typeface="Microsoft Sans Serif"/>
                <a:cs typeface="Microsoft Sans Serif"/>
              </a:rPr>
              <a:t> </a:t>
            </a:r>
            <a:r>
              <a:rPr sz="2600" spc="-30" dirty="0">
                <a:latin typeface="Microsoft Sans Serif"/>
                <a:cs typeface="Microsoft Sans Serif"/>
              </a:rPr>
              <a:t>rates</a:t>
            </a:r>
            <a:r>
              <a:rPr sz="2600" spc="-6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spc="-140" dirty="0">
                <a:latin typeface="Microsoft Sans Serif"/>
                <a:cs typeface="Microsoft Sans Serif"/>
              </a:rPr>
              <a:t>success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spc="-20" dirty="0">
                <a:latin typeface="Microsoft Sans Serif"/>
                <a:cs typeface="Microsoft Sans Serif"/>
              </a:rPr>
              <a:t>are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higher</a:t>
            </a:r>
            <a:r>
              <a:rPr sz="2600" spc="-5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for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spc="-120" dirty="0">
                <a:latin typeface="Microsoft Sans Serif"/>
                <a:cs typeface="Microsoft Sans Serif"/>
              </a:rPr>
              <a:t>VLO</a:t>
            </a:r>
            <a:r>
              <a:rPr sz="2600" spc="-5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and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spc="-280" dirty="0">
                <a:latin typeface="Microsoft Sans Serif"/>
                <a:cs typeface="Microsoft Sans Serif"/>
              </a:rPr>
              <a:t>ISS</a:t>
            </a:r>
            <a:r>
              <a:rPr sz="2600" spc="7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orbits.</a:t>
            </a:r>
            <a:endParaRPr sz="2600">
              <a:latin typeface="Microsoft Sans Serif"/>
              <a:cs typeface="Microsoft Sans Serif"/>
            </a:endParaRPr>
          </a:p>
          <a:p>
            <a:pPr marL="212090" marR="5080" indent="-200025">
              <a:lnSpc>
                <a:spcPct val="124600"/>
              </a:lnSpc>
              <a:spcBef>
                <a:spcPts val="15"/>
              </a:spcBef>
              <a:buFont typeface="Arial MT"/>
              <a:buChar char="•"/>
              <a:tabLst>
                <a:tab pos="212090" algn="l"/>
                <a:tab pos="240665" algn="l"/>
              </a:tabLst>
            </a:pPr>
            <a:r>
              <a:rPr sz="2600" dirty="0">
                <a:latin typeface="Microsoft Sans Serif"/>
                <a:cs typeface="Microsoft Sans Serif"/>
              </a:rPr>
              <a:t>	</a:t>
            </a:r>
            <a:r>
              <a:rPr sz="2600" spc="-50" dirty="0">
                <a:latin typeface="Microsoft Sans Serif"/>
                <a:cs typeface="Microsoft Sans Serif"/>
              </a:rPr>
              <a:t>Decision </a:t>
            </a:r>
            <a:r>
              <a:rPr sz="2600" spc="-120" dirty="0">
                <a:latin typeface="Microsoft Sans Serif"/>
                <a:cs typeface="Microsoft Sans Serif"/>
              </a:rPr>
              <a:t>Tree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spc="-20" dirty="0">
                <a:latin typeface="Microsoft Sans Serif"/>
                <a:cs typeface="Microsoft Sans Serif"/>
              </a:rPr>
              <a:t>model</a:t>
            </a:r>
            <a:r>
              <a:rPr sz="2600" spc="-5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is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the</a:t>
            </a:r>
            <a:r>
              <a:rPr sz="2600" spc="-5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best</a:t>
            </a:r>
            <a:r>
              <a:rPr sz="2600" spc="-5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in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terms</a:t>
            </a:r>
            <a:r>
              <a:rPr sz="2600" spc="-5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prediction</a:t>
            </a:r>
            <a:r>
              <a:rPr sz="2600" spc="-50" dirty="0">
                <a:latin typeface="Microsoft Sans Serif"/>
                <a:cs typeface="Microsoft Sans Serif"/>
              </a:rPr>
              <a:t> </a:t>
            </a:r>
            <a:r>
              <a:rPr sz="2600" spc="-114" dirty="0">
                <a:latin typeface="Microsoft Sans Serif"/>
                <a:cs typeface="Microsoft Sans Serif"/>
              </a:rPr>
              <a:t>accuracy</a:t>
            </a:r>
            <a:r>
              <a:rPr sz="2600" spc="-4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for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this</a:t>
            </a:r>
            <a:r>
              <a:rPr sz="2600" spc="-6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dataset. </a:t>
            </a:r>
            <a:r>
              <a:rPr sz="2600" dirty="0">
                <a:solidFill>
                  <a:srgbClr val="7E7E7E"/>
                </a:solidFill>
                <a:latin typeface="Microsoft Sans Serif"/>
                <a:cs typeface="Microsoft Sans Serif"/>
              </a:rPr>
              <a:t>For</a:t>
            </a:r>
            <a:r>
              <a:rPr sz="2600" spc="-35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7E7E7E"/>
                </a:solidFill>
                <a:latin typeface="Microsoft Sans Serif"/>
                <a:cs typeface="Microsoft Sans Serif"/>
              </a:rPr>
              <a:t>additional</a:t>
            </a:r>
            <a:r>
              <a:rPr sz="2600" spc="-35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spc="-30" dirty="0">
                <a:solidFill>
                  <a:srgbClr val="7E7E7E"/>
                </a:solidFill>
                <a:latin typeface="Microsoft Sans Serif"/>
                <a:cs typeface="Microsoft Sans Serif"/>
              </a:rPr>
              <a:t>information,</a:t>
            </a:r>
            <a:r>
              <a:rPr sz="2600" spc="-55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7E7E7E"/>
                </a:solidFill>
                <a:latin typeface="Microsoft Sans Serif"/>
                <a:cs typeface="Microsoft Sans Serif"/>
              </a:rPr>
              <a:t>refer</a:t>
            </a:r>
            <a:r>
              <a:rPr sz="2600" spc="-50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7E7E7E"/>
                </a:solidFill>
                <a:latin typeface="Microsoft Sans Serif"/>
                <a:cs typeface="Microsoft Sans Serif"/>
              </a:rPr>
              <a:t>to</a:t>
            </a:r>
            <a:r>
              <a:rPr sz="2600" spc="-30" dirty="0">
                <a:solidFill>
                  <a:srgbClr val="7E7E7E"/>
                </a:solidFill>
                <a:latin typeface="Microsoft Sans Serif"/>
                <a:cs typeface="Microsoft Sans Serif"/>
              </a:rPr>
              <a:t> slides</a:t>
            </a:r>
            <a:r>
              <a:rPr sz="2600" spc="-20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spc="114" dirty="0">
                <a:solidFill>
                  <a:srgbClr val="7E7E7E"/>
                </a:solidFill>
                <a:latin typeface="Microsoft Sans Serif"/>
                <a:cs typeface="Microsoft Sans Serif"/>
              </a:rPr>
              <a:t>18</a:t>
            </a:r>
            <a:r>
              <a:rPr sz="2600" spc="-30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7E7E7E"/>
                </a:solidFill>
                <a:latin typeface="Microsoft Sans Serif"/>
                <a:cs typeface="Microsoft Sans Serif"/>
              </a:rPr>
              <a:t>through</a:t>
            </a:r>
            <a:r>
              <a:rPr sz="2600" spc="-50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7E7E7E"/>
                </a:solidFill>
                <a:latin typeface="Microsoft Sans Serif"/>
                <a:cs typeface="Microsoft Sans Serif"/>
              </a:rPr>
              <a:t>45.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4" dirty="0">
                <a:latin typeface="Arial"/>
                <a:cs typeface="Arial"/>
              </a:rPr>
              <a:t>Flight</a:t>
            </a:r>
            <a:r>
              <a:rPr sz="4000" b="1" spc="-35" dirty="0">
                <a:latin typeface="Arial"/>
                <a:cs typeface="Arial"/>
              </a:rPr>
              <a:t> </a:t>
            </a:r>
            <a:r>
              <a:rPr sz="4000" b="1" spc="-315" dirty="0">
                <a:latin typeface="Arial"/>
                <a:cs typeface="Arial"/>
              </a:rPr>
              <a:t>Number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vs.</a:t>
            </a:r>
            <a:r>
              <a:rPr sz="4000" b="1" spc="50" dirty="0">
                <a:latin typeface="Arial"/>
                <a:cs typeface="Arial"/>
              </a:rPr>
              <a:t> </a:t>
            </a:r>
            <a:r>
              <a:rPr sz="4000" b="1" spc="-380" dirty="0">
                <a:latin typeface="Arial"/>
                <a:cs typeface="Arial"/>
              </a:rPr>
              <a:t>Launch</a:t>
            </a:r>
            <a:r>
              <a:rPr sz="4000" b="1" spc="5" dirty="0">
                <a:latin typeface="Arial"/>
                <a:cs typeface="Arial"/>
              </a:rPr>
              <a:t> </a:t>
            </a:r>
            <a:r>
              <a:rPr sz="4000" b="1" spc="-290" dirty="0">
                <a:latin typeface="Arial"/>
                <a:cs typeface="Arial"/>
              </a:rPr>
              <a:t>Site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08276" y="1146047"/>
            <a:ext cx="7402195" cy="3519170"/>
            <a:chOff x="2208276" y="1146047"/>
            <a:chExt cx="7402195" cy="3519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3954" y="1194985"/>
              <a:ext cx="6989918" cy="33740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27326" y="1165097"/>
              <a:ext cx="7364095" cy="3481070"/>
            </a:xfrm>
            <a:custGeom>
              <a:avLst/>
              <a:gdLst/>
              <a:ahLst/>
              <a:cxnLst/>
              <a:rect l="l" t="t" r="r" b="b"/>
              <a:pathLst>
                <a:path w="7364095" h="3481070">
                  <a:moveTo>
                    <a:pt x="0" y="3480816"/>
                  </a:moveTo>
                  <a:lnTo>
                    <a:pt x="7363968" y="3480816"/>
                  </a:lnTo>
                  <a:lnTo>
                    <a:pt x="7363968" y="0"/>
                  </a:lnTo>
                  <a:lnTo>
                    <a:pt x="0" y="0"/>
                  </a:lnTo>
                  <a:lnTo>
                    <a:pt x="0" y="3480816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03120" y="4750308"/>
            <a:ext cx="7612380" cy="1853564"/>
            <a:chOff x="2103120" y="4750308"/>
            <a:chExt cx="7612380" cy="1853564"/>
          </a:xfrm>
        </p:grpSpPr>
        <p:sp>
          <p:nvSpPr>
            <p:cNvPr id="8" name="object 8"/>
            <p:cNvSpPr/>
            <p:nvPr/>
          </p:nvSpPr>
          <p:spPr>
            <a:xfrm>
              <a:off x="2122170" y="4769358"/>
              <a:ext cx="7574280" cy="1815464"/>
            </a:xfrm>
            <a:custGeom>
              <a:avLst/>
              <a:gdLst/>
              <a:ahLst/>
              <a:cxnLst/>
              <a:rect l="l" t="t" r="r" b="b"/>
              <a:pathLst>
                <a:path w="7574280" h="1815465">
                  <a:moveTo>
                    <a:pt x="7574280" y="0"/>
                  </a:moveTo>
                  <a:lnTo>
                    <a:pt x="0" y="0"/>
                  </a:lnTo>
                  <a:lnTo>
                    <a:pt x="0" y="1815083"/>
                  </a:lnTo>
                  <a:lnTo>
                    <a:pt x="7574280" y="1815083"/>
                  </a:lnTo>
                  <a:lnTo>
                    <a:pt x="757428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2170" y="4769358"/>
              <a:ext cx="7574280" cy="1815464"/>
            </a:xfrm>
            <a:custGeom>
              <a:avLst/>
              <a:gdLst/>
              <a:ahLst/>
              <a:cxnLst/>
              <a:rect l="l" t="t" r="r" b="b"/>
              <a:pathLst>
                <a:path w="7574280" h="1815465">
                  <a:moveTo>
                    <a:pt x="0" y="1815083"/>
                  </a:moveTo>
                  <a:lnTo>
                    <a:pt x="7574280" y="1815083"/>
                  </a:lnTo>
                  <a:lnTo>
                    <a:pt x="7574280" y="0"/>
                  </a:lnTo>
                  <a:lnTo>
                    <a:pt x="0" y="0"/>
                  </a:lnTo>
                  <a:lnTo>
                    <a:pt x="0" y="1815083"/>
                  </a:lnTo>
                  <a:close/>
                </a:path>
              </a:pathLst>
            </a:custGeom>
            <a:ln w="380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13736" y="4789678"/>
            <a:ext cx="73628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56565" algn="l"/>
              </a:tabLst>
            </a:pPr>
            <a:r>
              <a:rPr sz="1600" dirty="0">
                <a:latin typeface="Microsoft Sans Serif"/>
                <a:cs typeface="Microsoft Sans Serif"/>
              </a:rPr>
              <a:t>Most</a:t>
            </a:r>
            <a:r>
              <a:rPr sz="1600" spc="-9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launches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took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off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CCAFS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75" dirty="0">
                <a:latin typeface="Microsoft Sans Serif"/>
                <a:cs typeface="Microsoft Sans Serif"/>
              </a:rPr>
              <a:t>SLC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40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456565" indent="-456565">
              <a:lnSpc>
                <a:spcPct val="100000"/>
              </a:lnSpc>
              <a:buFont typeface="Arial MT"/>
              <a:buChar char="•"/>
              <a:tabLst>
                <a:tab pos="456565" algn="l"/>
              </a:tabLst>
            </a:pPr>
            <a:r>
              <a:rPr sz="1600" spc="-9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initial</a:t>
            </a:r>
            <a:r>
              <a:rPr sz="1600" spc="-10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launches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were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mostly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carried</a:t>
            </a:r>
            <a:r>
              <a:rPr sz="1600" dirty="0">
                <a:latin typeface="Microsoft Sans Serif"/>
                <a:cs typeface="Microsoft Sans Serif"/>
              </a:rPr>
              <a:t> out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75" dirty="0">
                <a:latin typeface="Microsoft Sans Serif"/>
                <a:cs typeface="Microsoft Sans Serif"/>
              </a:rPr>
              <a:t>CCAFS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85" dirty="0">
                <a:latin typeface="Microsoft Sans Serif"/>
                <a:cs typeface="Microsoft Sans Serif"/>
              </a:rPr>
              <a:t>SLC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40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1036" y="5784593"/>
            <a:ext cx="9652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0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8236" y="5788255"/>
            <a:ext cx="623316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-85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majority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recent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launches</a:t>
            </a:r>
            <a:r>
              <a:rPr sz="1600" dirty="0">
                <a:latin typeface="Microsoft Sans Serif"/>
                <a:cs typeface="Microsoft Sans Serif"/>
              </a:rPr>
              <a:t> from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CCAFS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75" dirty="0">
                <a:latin typeface="Microsoft Sans Serif"/>
                <a:cs typeface="Microsoft Sans Serif"/>
              </a:rPr>
              <a:t>SLC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40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resulted</a:t>
            </a:r>
            <a:r>
              <a:rPr sz="1600" dirty="0">
                <a:latin typeface="Microsoft Sans Serif"/>
                <a:cs typeface="Microsoft Sans Serif"/>
              </a:rPr>
              <a:t> in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success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1036" y="6272273"/>
            <a:ext cx="9652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0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8236" y="6275935"/>
            <a:ext cx="49822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-85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rates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all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sites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improved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over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05" dirty="0">
                <a:latin typeface="Arial"/>
                <a:cs typeface="Arial"/>
              </a:rPr>
              <a:t>Payload</a:t>
            </a:r>
            <a:r>
              <a:rPr sz="4000" b="1" spc="10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vs.</a:t>
            </a:r>
            <a:r>
              <a:rPr sz="4000" b="1" spc="65" dirty="0">
                <a:latin typeface="Arial"/>
                <a:cs typeface="Arial"/>
              </a:rPr>
              <a:t> </a:t>
            </a:r>
            <a:r>
              <a:rPr sz="4000" b="1" spc="-380" dirty="0">
                <a:latin typeface="Arial"/>
                <a:cs typeface="Arial"/>
              </a:rPr>
              <a:t>Launch</a:t>
            </a:r>
            <a:r>
              <a:rPr sz="4000" b="1" spc="20" dirty="0">
                <a:latin typeface="Arial"/>
                <a:cs typeface="Arial"/>
              </a:rPr>
              <a:t> </a:t>
            </a:r>
            <a:r>
              <a:rPr sz="4000" b="1" spc="-290" dirty="0">
                <a:latin typeface="Arial"/>
                <a:cs typeface="Arial"/>
              </a:rPr>
              <a:t>Site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906523" y="1167383"/>
            <a:ext cx="8272780" cy="3935095"/>
            <a:chOff x="1906523" y="1167383"/>
            <a:chExt cx="8272780" cy="3935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8550" y="1250400"/>
              <a:ext cx="7926544" cy="3785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25573" y="1186433"/>
              <a:ext cx="8234680" cy="3896995"/>
            </a:xfrm>
            <a:custGeom>
              <a:avLst/>
              <a:gdLst/>
              <a:ahLst/>
              <a:cxnLst/>
              <a:rect l="l" t="t" r="r" b="b"/>
              <a:pathLst>
                <a:path w="8234680" h="3896995">
                  <a:moveTo>
                    <a:pt x="0" y="3896867"/>
                  </a:moveTo>
                  <a:lnTo>
                    <a:pt x="8234172" y="3896867"/>
                  </a:lnTo>
                  <a:lnTo>
                    <a:pt x="8234172" y="0"/>
                  </a:lnTo>
                  <a:lnTo>
                    <a:pt x="0" y="0"/>
                  </a:lnTo>
                  <a:lnTo>
                    <a:pt x="0" y="3896867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53133" y="5214365"/>
            <a:ext cx="8921750" cy="132461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377190" indent="-28638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77190" algn="l"/>
              </a:tabLst>
            </a:pPr>
            <a:r>
              <a:rPr sz="1600" spc="-70" dirty="0">
                <a:latin typeface="Microsoft Sans Serif"/>
                <a:cs typeface="Microsoft Sans Serif"/>
              </a:rPr>
              <a:t>VAFB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85" dirty="0">
                <a:latin typeface="Microsoft Sans Serif"/>
                <a:cs typeface="Microsoft Sans Serif"/>
              </a:rPr>
              <a:t>SLC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4E</a:t>
            </a:r>
            <a:r>
              <a:rPr sz="1600" spc="-9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site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conducts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launches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lower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payloads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(zero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launches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&gt;10000</a:t>
            </a:r>
            <a:r>
              <a:rPr sz="1600" spc="-25" dirty="0">
                <a:latin typeface="Microsoft Sans Serif"/>
                <a:cs typeface="Microsoft Sans Serif"/>
              </a:rPr>
              <a:t> kg)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190" indent="-286385">
              <a:lnSpc>
                <a:spcPct val="100000"/>
              </a:lnSpc>
              <a:buFont typeface="Arial MT"/>
              <a:buChar char="•"/>
              <a:tabLst>
                <a:tab pos="377190" algn="l"/>
              </a:tabLst>
            </a:pPr>
            <a:r>
              <a:rPr sz="1600" spc="-180" dirty="0">
                <a:latin typeface="Microsoft Sans Serif"/>
                <a:cs typeface="Microsoft Sans Serif"/>
              </a:rPr>
              <a:t>CCAFS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75" dirty="0">
                <a:latin typeface="Microsoft Sans Serif"/>
                <a:cs typeface="Microsoft Sans Serif"/>
              </a:rPr>
              <a:t>SLC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40</a:t>
            </a:r>
            <a:r>
              <a:rPr sz="1600" spc="-11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hosts</a:t>
            </a:r>
            <a:r>
              <a:rPr sz="1600" spc="-9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higher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number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launches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involving both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higher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lower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payloads.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19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1366" y="6230821"/>
            <a:ext cx="9652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0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7877" y="6234483"/>
            <a:ext cx="6560184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dirty="0">
                <a:latin typeface="Microsoft Sans Serif"/>
                <a:cs typeface="Microsoft Sans Serif"/>
              </a:rPr>
              <a:t>Most</a:t>
            </a:r>
            <a:r>
              <a:rPr sz="1600" spc="-35" dirty="0">
                <a:latin typeface="Microsoft Sans Serif"/>
                <a:cs typeface="Microsoft Sans Serif"/>
              </a:rPr>
              <a:t> payloads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weighing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over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9000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kg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have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achieved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successful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outcomes.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500"/>
              </a:lnSpc>
              <a:spcBef>
                <a:spcPts val="95"/>
              </a:spcBef>
            </a:pPr>
            <a:r>
              <a:rPr sz="3200" spc="-114" dirty="0">
                <a:solidFill>
                  <a:srgbClr val="292929"/>
                </a:solidFill>
              </a:rPr>
              <a:t>Executive</a:t>
            </a:r>
            <a:r>
              <a:rPr sz="3200" spc="-55" dirty="0">
                <a:solidFill>
                  <a:srgbClr val="292929"/>
                </a:solidFill>
              </a:rPr>
              <a:t> </a:t>
            </a:r>
            <a:r>
              <a:rPr sz="3200" spc="-165" dirty="0">
                <a:solidFill>
                  <a:srgbClr val="292929"/>
                </a:solidFill>
              </a:rPr>
              <a:t>Summary </a:t>
            </a:r>
            <a:r>
              <a:rPr sz="3200" spc="-10" dirty="0">
                <a:solidFill>
                  <a:srgbClr val="292929"/>
                </a:solidFill>
              </a:rPr>
              <a:t>Introduction Methodology Results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4461383"/>
            <a:ext cx="278892" cy="2849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94956" y="4326127"/>
            <a:ext cx="19126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594360"/>
            </a:xfrm>
            <a:custGeom>
              <a:avLst/>
              <a:gdLst/>
              <a:ahLst/>
              <a:cxnLst/>
              <a:rect l="l" t="t" r="r" b="b"/>
              <a:pathLst>
                <a:path w="12192000" h="594360">
                  <a:moveTo>
                    <a:pt x="0" y="594360"/>
                  </a:moveTo>
                  <a:lnTo>
                    <a:pt x="12192000" y="59436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97991"/>
              <a:ext cx="4559935" cy="6160135"/>
            </a:xfrm>
            <a:custGeom>
              <a:avLst/>
              <a:gdLst/>
              <a:ahLst/>
              <a:cxnLst/>
              <a:rect l="l" t="t" r="r" b="b"/>
              <a:pathLst>
                <a:path w="4559935" h="6160135">
                  <a:moveTo>
                    <a:pt x="4559808" y="0"/>
                  </a:moveTo>
                  <a:lnTo>
                    <a:pt x="0" y="0"/>
                  </a:lnTo>
                  <a:lnTo>
                    <a:pt x="0" y="6160008"/>
                  </a:lnTo>
                  <a:lnTo>
                    <a:pt x="4559808" y="6160008"/>
                  </a:lnTo>
                  <a:lnTo>
                    <a:pt x="4559808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3081" y="1765553"/>
            <a:ext cx="22993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59" dirty="0">
                <a:latin typeface="Microsoft Sans Serif"/>
                <a:cs typeface="Microsoft Sans Serif"/>
              </a:rPr>
              <a:t>OUTLINE</a:t>
            </a:r>
            <a:endParaRPr sz="4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20917" y="1142238"/>
            <a:ext cx="4921250" cy="5085715"/>
          </a:xfrm>
          <a:custGeom>
            <a:avLst/>
            <a:gdLst/>
            <a:ahLst/>
            <a:cxnLst/>
            <a:rect l="l" t="t" r="r" b="b"/>
            <a:pathLst>
              <a:path w="4921250" h="5085715">
                <a:moveTo>
                  <a:pt x="0" y="820165"/>
                </a:moveTo>
                <a:lnTo>
                  <a:pt x="1392" y="771970"/>
                </a:lnTo>
                <a:lnTo>
                  <a:pt x="5517" y="724509"/>
                </a:lnTo>
                <a:lnTo>
                  <a:pt x="12298" y="677858"/>
                </a:lnTo>
                <a:lnTo>
                  <a:pt x="21658" y="632095"/>
                </a:lnTo>
                <a:lnTo>
                  <a:pt x="33521" y="587297"/>
                </a:lnTo>
                <a:lnTo>
                  <a:pt x="47809" y="543540"/>
                </a:lnTo>
                <a:lnTo>
                  <a:pt x="64446" y="500901"/>
                </a:lnTo>
                <a:lnTo>
                  <a:pt x="83354" y="459458"/>
                </a:lnTo>
                <a:lnTo>
                  <a:pt x="104458" y="419287"/>
                </a:lnTo>
                <a:lnTo>
                  <a:pt x="127679" y="380465"/>
                </a:lnTo>
                <a:lnTo>
                  <a:pt x="152941" y="343069"/>
                </a:lnTo>
                <a:lnTo>
                  <a:pt x="180167" y="307175"/>
                </a:lnTo>
                <a:lnTo>
                  <a:pt x="209280" y="272861"/>
                </a:lnTo>
                <a:lnTo>
                  <a:pt x="240204" y="240204"/>
                </a:lnTo>
                <a:lnTo>
                  <a:pt x="272861" y="209280"/>
                </a:lnTo>
                <a:lnTo>
                  <a:pt x="307175" y="180167"/>
                </a:lnTo>
                <a:lnTo>
                  <a:pt x="343069" y="152941"/>
                </a:lnTo>
                <a:lnTo>
                  <a:pt x="380465" y="127679"/>
                </a:lnTo>
                <a:lnTo>
                  <a:pt x="419287" y="104458"/>
                </a:lnTo>
                <a:lnTo>
                  <a:pt x="459458" y="83354"/>
                </a:lnTo>
                <a:lnTo>
                  <a:pt x="500901" y="64446"/>
                </a:lnTo>
                <a:lnTo>
                  <a:pt x="543540" y="47809"/>
                </a:lnTo>
                <a:lnTo>
                  <a:pt x="587297" y="33521"/>
                </a:lnTo>
                <a:lnTo>
                  <a:pt x="632095" y="21658"/>
                </a:lnTo>
                <a:lnTo>
                  <a:pt x="677858" y="12298"/>
                </a:lnTo>
                <a:lnTo>
                  <a:pt x="724509" y="5517"/>
                </a:lnTo>
                <a:lnTo>
                  <a:pt x="771970" y="1392"/>
                </a:lnTo>
                <a:lnTo>
                  <a:pt x="820165" y="0"/>
                </a:lnTo>
                <a:lnTo>
                  <a:pt x="4100830" y="0"/>
                </a:lnTo>
                <a:lnTo>
                  <a:pt x="4149025" y="1392"/>
                </a:lnTo>
                <a:lnTo>
                  <a:pt x="4196486" y="5517"/>
                </a:lnTo>
                <a:lnTo>
                  <a:pt x="4243137" y="12298"/>
                </a:lnTo>
                <a:lnTo>
                  <a:pt x="4288900" y="21658"/>
                </a:lnTo>
                <a:lnTo>
                  <a:pt x="4333698" y="33521"/>
                </a:lnTo>
                <a:lnTo>
                  <a:pt x="4377455" y="47809"/>
                </a:lnTo>
                <a:lnTo>
                  <a:pt x="4420094" y="64446"/>
                </a:lnTo>
                <a:lnTo>
                  <a:pt x="4461537" y="83354"/>
                </a:lnTo>
                <a:lnTo>
                  <a:pt x="4501708" y="104458"/>
                </a:lnTo>
                <a:lnTo>
                  <a:pt x="4540530" y="127679"/>
                </a:lnTo>
                <a:lnTo>
                  <a:pt x="4577926" y="152941"/>
                </a:lnTo>
                <a:lnTo>
                  <a:pt x="4613820" y="180167"/>
                </a:lnTo>
                <a:lnTo>
                  <a:pt x="4648134" y="209280"/>
                </a:lnTo>
                <a:lnTo>
                  <a:pt x="4680791" y="240204"/>
                </a:lnTo>
                <a:lnTo>
                  <a:pt x="4711715" y="272861"/>
                </a:lnTo>
                <a:lnTo>
                  <a:pt x="4740828" y="307175"/>
                </a:lnTo>
                <a:lnTo>
                  <a:pt x="4768054" y="343069"/>
                </a:lnTo>
                <a:lnTo>
                  <a:pt x="4793316" y="380465"/>
                </a:lnTo>
                <a:lnTo>
                  <a:pt x="4816537" y="419287"/>
                </a:lnTo>
                <a:lnTo>
                  <a:pt x="4837641" y="459458"/>
                </a:lnTo>
                <a:lnTo>
                  <a:pt x="4856549" y="500901"/>
                </a:lnTo>
                <a:lnTo>
                  <a:pt x="4873186" y="543540"/>
                </a:lnTo>
                <a:lnTo>
                  <a:pt x="4887474" y="587297"/>
                </a:lnTo>
                <a:lnTo>
                  <a:pt x="4899337" y="632095"/>
                </a:lnTo>
                <a:lnTo>
                  <a:pt x="4908697" y="677858"/>
                </a:lnTo>
                <a:lnTo>
                  <a:pt x="4915478" y="724509"/>
                </a:lnTo>
                <a:lnTo>
                  <a:pt x="4919603" y="771970"/>
                </a:lnTo>
                <a:lnTo>
                  <a:pt x="4920996" y="820165"/>
                </a:lnTo>
                <a:lnTo>
                  <a:pt x="4920996" y="4265422"/>
                </a:lnTo>
                <a:lnTo>
                  <a:pt x="4919603" y="4313612"/>
                </a:lnTo>
                <a:lnTo>
                  <a:pt x="4915478" y="4361069"/>
                </a:lnTo>
                <a:lnTo>
                  <a:pt x="4908697" y="4407716"/>
                </a:lnTo>
                <a:lnTo>
                  <a:pt x="4899337" y="4453476"/>
                </a:lnTo>
                <a:lnTo>
                  <a:pt x="4887474" y="4498272"/>
                </a:lnTo>
                <a:lnTo>
                  <a:pt x="4873186" y="4542027"/>
                </a:lnTo>
                <a:lnTo>
                  <a:pt x="4856549" y="4584664"/>
                </a:lnTo>
                <a:lnTo>
                  <a:pt x="4837641" y="4626107"/>
                </a:lnTo>
                <a:lnTo>
                  <a:pt x="4816537" y="4666278"/>
                </a:lnTo>
                <a:lnTo>
                  <a:pt x="4793316" y="4705100"/>
                </a:lnTo>
                <a:lnTo>
                  <a:pt x="4768054" y="4742496"/>
                </a:lnTo>
                <a:lnTo>
                  <a:pt x="4740828" y="4778391"/>
                </a:lnTo>
                <a:lnTo>
                  <a:pt x="4711715" y="4812705"/>
                </a:lnTo>
                <a:lnTo>
                  <a:pt x="4680791" y="4845364"/>
                </a:lnTo>
                <a:lnTo>
                  <a:pt x="4648134" y="4876289"/>
                </a:lnTo>
                <a:lnTo>
                  <a:pt x="4613820" y="4905404"/>
                </a:lnTo>
                <a:lnTo>
                  <a:pt x="4577926" y="4932632"/>
                </a:lnTo>
                <a:lnTo>
                  <a:pt x="4540530" y="4957896"/>
                </a:lnTo>
                <a:lnTo>
                  <a:pt x="4501708" y="4981119"/>
                </a:lnTo>
                <a:lnTo>
                  <a:pt x="4461537" y="5002224"/>
                </a:lnTo>
                <a:lnTo>
                  <a:pt x="4420094" y="5021134"/>
                </a:lnTo>
                <a:lnTo>
                  <a:pt x="4377455" y="5037772"/>
                </a:lnTo>
                <a:lnTo>
                  <a:pt x="4333698" y="5052062"/>
                </a:lnTo>
                <a:lnTo>
                  <a:pt x="4288900" y="5063926"/>
                </a:lnTo>
                <a:lnTo>
                  <a:pt x="4243137" y="5073287"/>
                </a:lnTo>
                <a:lnTo>
                  <a:pt x="4196486" y="5080070"/>
                </a:lnTo>
                <a:lnTo>
                  <a:pt x="4149025" y="5084195"/>
                </a:lnTo>
                <a:lnTo>
                  <a:pt x="4100830" y="5085588"/>
                </a:lnTo>
                <a:lnTo>
                  <a:pt x="820165" y="5085588"/>
                </a:lnTo>
                <a:lnTo>
                  <a:pt x="771970" y="5084195"/>
                </a:lnTo>
                <a:lnTo>
                  <a:pt x="724509" y="5080070"/>
                </a:lnTo>
                <a:lnTo>
                  <a:pt x="677858" y="5073287"/>
                </a:lnTo>
                <a:lnTo>
                  <a:pt x="632095" y="5063926"/>
                </a:lnTo>
                <a:lnTo>
                  <a:pt x="587297" y="5052062"/>
                </a:lnTo>
                <a:lnTo>
                  <a:pt x="543540" y="5037772"/>
                </a:lnTo>
                <a:lnTo>
                  <a:pt x="500901" y="5021134"/>
                </a:lnTo>
                <a:lnTo>
                  <a:pt x="459458" y="5002224"/>
                </a:lnTo>
                <a:lnTo>
                  <a:pt x="419287" y="4981119"/>
                </a:lnTo>
                <a:lnTo>
                  <a:pt x="380465" y="4957896"/>
                </a:lnTo>
                <a:lnTo>
                  <a:pt x="343069" y="4932632"/>
                </a:lnTo>
                <a:lnTo>
                  <a:pt x="307175" y="4905404"/>
                </a:lnTo>
                <a:lnTo>
                  <a:pt x="272861" y="4876289"/>
                </a:lnTo>
                <a:lnTo>
                  <a:pt x="240204" y="4845364"/>
                </a:lnTo>
                <a:lnTo>
                  <a:pt x="209280" y="4812705"/>
                </a:lnTo>
                <a:lnTo>
                  <a:pt x="180167" y="4778391"/>
                </a:lnTo>
                <a:lnTo>
                  <a:pt x="152941" y="4742496"/>
                </a:lnTo>
                <a:lnTo>
                  <a:pt x="127679" y="4705100"/>
                </a:lnTo>
                <a:lnTo>
                  <a:pt x="104458" y="4666278"/>
                </a:lnTo>
                <a:lnTo>
                  <a:pt x="83354" y="4626107"/>
                </a:lnTo>
                <a:lnTo>
                  <a:pt x="64446" y="4584664"/>
                </a:lnTo>
                <a:lnTo>
                  <a:pt x="47809" y="4542027"/>
                </a:lnTo>
                <a:lnTo>
                  <a:pt x="33521" y="4498272"/>
                </a:lnTo>
                <a:lnTo>
                  <a:pt x="21658" y="4453476"/>
                </a:lnTo>
                <a:lnTo>
                  <a:pt x="12298" y="4407716"/>
                </a:lnTo>
                <a:lnTo>
                  <a:pt x="5517" y="4361069"/>
                </a:lnTo>
                <a:lnTo>
                  <a:pt x="1392" y="4313612"/>
                </a:lnTo>
                <a:lnTo>
                  <a:pt x="0" y="4265422"/>
                </a:lnTo>
                <a:lnTo>
                  <a:pt x="0" y="820165"/>
                </a:lnTo>
                <a:close/>
              </a:path>
            </a:pathLst>
          </a:custGeom>
          <a:ln w="381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94359"/>
            <a:ext cx="12192000" cy="104139"/>
          </a:xfrm>
          <a:custGeom>
            <a:avLst/>
            <a:gdLst/>
            <a:ahLst/>
            <a:cxnLst/>
            <a:rect l="l" t="t" r="r" b="b"/>
            <a:pathLst>
              <a:path w="12192000" h="104140">
                <a:moveTo>
                  <a:pt x="12192000" y="0"/>
                </a:moveTo>
                <a:lnTo>
                  <a:pt x="0" y="0"/>
                </a:lnTo>
                <a:lnTo>
                  <a:pt x="0" y="103632"/>
                </a:lnTo>
                <a:lnTo>
                  <a:pt x="12192000" y="1036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65" dirty="0">
                <a:latin typeface="Arial"/>
                <a:cs typeface="Arial"/>
              </a:rPr>
              <a:t>Success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b="1" spc="-310" dirty="0">
                <a:latin typeface="Arial"/>
                <a:cs typeface="Arial"/>
              </a:rPr>
              <a:t>Rate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vs.</a:t>
            </a:r>
            <a:r>
              <a:rPr sz="4000" b="1" spc="50" dirty="0">
                <a:latin typeface="Arial"/>
                <a:cs typeface="Arial"/>
              </a:rPr>
              <a:t> </a:t>
            </a:r>
            <a:r>
              <a:rPr sz="4000" b="1" spc="-200" dirty="0">
                <a:latin typeface="Arial"/>
                <a:cs typeface="Arial"/>
              </a:rPr>
              <a:t>Orbit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365" dirty="0">
                <a:latin typeface="Arial"/>
                <a:cs typeface="Arial"/>
              </a:rPr>
              <a:t>Type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203448" y="1167383"/>
            <a:ext cx="5494020" cy="4224655"/>
            <a:chOff x="3203448" y="1167383"/>
            <a:chExt cx="5494020" cy="42246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4767" y="1274555"/>
              <a:ext cx="5165828" cy="40223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22498" y="1186433"/>
              <a:ext cx="5455920" cy="4186554"/>
            </a:xfrm>
            <a:custGeom>
              <a:avLst/>
              <a:gdLst/>
              <a:ahLst/>
              <a:cxnLst/>
              <a:rect l="l" t="t" r="r" b="b"/>
              <a:pathLst>
                <a:path w="5455920" h="4186554">
                  <a:moveTo>
                    <a:pt x="0" y="4186428"/>
                  </a:moveTo>
                  <a:lnTo>
                    <a:pt x="5455920" y="4186428"/>
                  </a:lnTo>
                  <a:lnTo>
                    <a:pt x="5455920" y="0"/>
                  </a:lnTo>
                  <a:lnTo>
                    <a:pt x="0" y="0"/>
                  </a:lnTo>
                  <a:lnTo>
                    <a:pt x="0" y="4186428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22882" y="5516117"/>
            <a:ext cx="8364220" cy="64770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0170" marR="299720">
              <a:lnSpc>
                <a:spcPct val="100000"/>
              </a:lnSpc>
              <a:spcBef>
                <a:spcPts val="260"/>
              </a:spcBef>
              <a:tabLst>
                <a:tab pos="4398645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ES-</a:t>
            </a:r>
            <a:r>
              <a:rPr sz="1800" dirty="0">
                <a:latin typeface="Microsoft Sans Serif"/>
                <a:cs typeface="Microsoft Sans Serif"/>
              </a:rPr>
              <a:t>L1,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95" dirty="0">
                <a:latin typeface="Microsoft Sans Serif"/>
                <a:cs typeface="Microsoft Sans Serif"/>
              </a:rPr>
              <a:t>GEO,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HEO,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 </a:t>
            </a:r>
            <a:r>
              <a:rPr sz="1800" spc="-220" dirty="0">
                <a:latin typeface="Microsoft Sans Serif"/>
                <a:cs typeface="Microsoft Sans Serif"/>
              </a:rPr>
              <a:t>SSO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achieved</a:t>
            </a:r>
            <a:r>
              <a:rPr sz="1800" dirty="0">
                <a:latin typeface="Microsoft Sans Serif"/>
                <a:cs typeface="Microsoft Sans Serif"/>
              </a:rPr>
              <a:t>	the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highest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100%,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 </a:t>
            </a:r>
            <a:r>
              <a:rPr sz="1800" spc="-140" dirty="0">
                <a:latin typeface="Microsoft Sans Serif"/>
                <a:cs typeface="Microsoft Sans Serif"/>
              </a:rPr>
              <a:t>VLEO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&gt;80%,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LEO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&gt;70%.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4" dirty="0">
                <a:latin typeface="Arial"/>
                <a:cs typeface="Arial"/>
              </a:rPr>
              <a:t>Flight</a:t>
            </a:r>
            <a:r>
              <a:rPr sz="4000" b="1" spc="-75" dirty="0">
                <a:latin typeface="Arial"/>
                <a:cs typeface="Arial"/>
              </a:rPr>
              <a:t> </a:t>
            </a:r>
            <a:r>
              <a:rPr sz="4000" b="1" spc="-315" dirty="0">
                <a:latin typeface="Arial"/>
                <a:cs typeface="Arial"/>
              </a:rPr>
              <a:t>Number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vs.</a:t>
            </a:r>
            <a:r>
              <a:rPr sz="4000" b="1" spc="50" dirty="0">
                <a:latin typeface="Arial"/>
                <a:cs typeface="Arial"/>
              </a:rPr>
              <a:t> </a:t>
            </a:r>
            <a:r>
              <a:rPr sz="4000" b="1" spc="-200" dirty="0">
                <a:latin typeface="Arial"/>
                <a:cs typeface="Arial"/>
              </a:rPr>
              <a:t>Orbit</a:t>
            </a:r>
            <a:r>
              <a:rPr sz="4000" b="1" spc="-25" dirty="0">
                <a:latin typeface="Arial"/>
                <a:cs typeface="Arial"/>
              </a:rPr>
              <a:t> </a:t>
            </a:r>
            <a:r>
              <a:rPr sz="4000" b="1" spc="-365" dirty="0">
                <a:latin typeface="Arial"/>
                <a:cs typeface="Arial"/>
              </a:rPr>
              <a:t>Type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0979" y="1290827"/>
            <a:ext cx="6292850" cy="4212590"/>
            <a:chOff x="220979" y="1290827"/>
            <a:chExt cx="6292850" cy="4212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282" y="1406342"/>
              <a:ext cx="5792634" cy="39702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0029" y="1309877"/>
              <a:ext cx="6254750" cy="4174490"/>
            </a:xfrm>
            <a:custGeom>
              <a:avLst/>
              <a:gdLst/>
              <a:ahLst/>
              <a:cxnLst/>
              <a:rect l="l" t="t" r="r" b="b"/>
              <a:pathLst>
                <a:path w="6254750" h="4174490">
                  <a:moveTo>
                    <a:pt x="0" y="4174236"/>
                  </a:moveTo>
                  <a:lnTo>
                    <a:pt x="6254496" y="4174236"/>
                  </a:lnTo>
                  <a:lnTo>
                    <a:pt x="6254496" y="0"/>
                  </a:lnTo>
                  <a:lnTo>
                    <a:pt x="0" y="0"/>
                  </a:lnTo>
                  <a:lnTo>
                    <a:pt x="0" y="4174236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614921" y="2050542"/>
            <a:ext cx="5386070" cy="230886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endParaRPr sz="1600">
              <a:latin typeface="Times New Roman"/>
              <a:cs typeface="Times New Roman"/>
            </a:endParaRPr>
          </a:p>
          <a:p>
            <a:pPr marL="377825" marR="205104" indent="-287020">
              <a:lnSpc>
                <a:spcPct val="100000"/>
              </a:lnSpc>
              <a:buFont typeface="Arial MT"/>
              <a:buChar char="•"/>
              <a:tabLst>
                <a:tab pos="377825" algn="l"/>
              </a:tabLst>
            </a:pP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recent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years,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there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has </a:t>
            </a:r>
            <a:r>
              <a:rPr sz="1600" spc="-25" dirty="0">
                <a:latin typeface="Microsoft Sans Serif"/>
                <a:cs typeface="Microsoft Sans Serif"/>
              </a:rPr>
              <a:t>been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transition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towards </a:t>
            </a:r>
            <a:r>
              <a:rPr sz="1600" spc="-25" dirty="0">
                <a:latin typeface="Microsoft Sans Serif"/>
                <a:cs typeface="Microsoft Sans Serif"/>
              </a:rPr>
              <a:t>launching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missions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into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Very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Low</a:t>
            </a:r>
            <a:r>
              <a:rPr sz="1600" spc="-40" dirty="0">
                <a:latin typeface="Microsoft Sans Serif"/>
                <a:cs typeface="Microsoft Sans Serif"/>
              </a:rPr>
              <a:t> Earth </a:t>
            </a:r>
            <a:r>
              <a:rPr sz="1600" spc="-10" dirty="0">
                <a:latin typeface="Microsoft Sans Serif"/>
                <a:cs typeface="Microsoft Sans Serif"/>
              </a:rPr>
              <a:t>Orbits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(VLEO)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significantly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high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 </a:t>
            </a:r>
            <a:r>
              <a:rPr sz="1600" spc="-10" dirty="0">
                <a:latin typeface="Microsoft Sans Serif"/>
                <a:cs typeface="Microsoft Sans Serif"/>
              </a:rPr>
              <a:t>success.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825" marR="133350" indent="-287020">
              <a:lnSpc>
                <a:spcPct val="100000"/>
              </a:lnSpc>
              <a:buFont typeface="Arial MT"/>
              <a:buChar char="•"/>
              <a:tabLst>
                <a:tab pos="377825" algn="l"/>
              </a:tabLst>
            </a:pPr>
            <a:r>
              <a:rPr sz="1600" spc="-50" dirty="0">
                <a:latin typeface="Microsoft Sans Serif"/>
                <a:cs typeface="Microsoft Sans Serif"/>
              </a:rPr>
              <a:t>While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210" dirty="0">
                <a:latin typeface="Microsoft Sans Serif"/>
                <a:cs typeface="Microsoft Sans Serif"/>
              </a:rPr>
              <a:t>GTO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orbit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experiences</a:t>
            </a:r>
            <a:r>
              <a:rPr sz="1600" dirty="0">
                <a:latin typeface="Microsoft Sans Serif"/>
                <a:cs typeface="Microsoft Sans Serif"/>
              </a:rPr>
              <a:t> a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low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rate, there</a:t>
            </a:r>
            <a:r>
              <a:rPr sz="1600" spc="-35" dirty="0">
                <a:latin typeface="Microsoft Sans Serif"/>
                <a:cs typeface="Microsoft Sans Serif"/>
              </a:rPr>
              <a:t> appears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no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discernible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relationship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between </a:t>
            </a:r>
            <a:r>
              <a:rPr sz="1600" dirty="0">
                <a:latin typeface="Microsoft Sans Serif"/>
                <a:cs typeface="Microsoft Sans Serif"/>
              </a:rPr>
              <a:t>flight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number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 the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 this</a:t>
            </a:r>
            <a:r>
              <a:rPr sz="1600" spc="-10" dirty="0">
                <a:latin typeface="Microsoft Sans Serif"/>
                <a:cs typeface="Microsoft Sans Serif"/>
              </a:rPr>
              <a:t> orbit.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05" dirty="0">
                <a:latin typeface="Arial"/>
                <a:cs typeface="Arial"/>
              </a:rPr>
              <a:t>Payload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400" dirty="0">
                <a:latin typeface="Arial"/>
                <a:cs typeface="Arial"/>
              </a:rPr>
              <a:t>Mass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vs.</a:t>
            </a:r>
            <a:r>
              <a:rPr sz="4000" b="1" spc="50" dirty="0">
                <a:latin typeface="Arial"/>
                <a:cs typeface="Arial"/>
              </a:rPr>
              <a:t> </a:t>
            </a:r>
            <a:r>
              <a:rPr sz="4000" b="1" spc="-200" dirty="0">
                <a:latin typeface="Arial"/>
                <a:cs typeface="Arial"/>
              </a:rPr>
              <a:t>Orbit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365" dirty="0">
                <a:latin typeface="Arial"/>
                <a:cs typeface="Arial"/>
              </a:rPr>
              <a:t>Type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70582" y="5188458"/>
            <a:ext cx="7173595" cy="1076325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7190" indent="-28702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377190" algn="l"/>
              </a:tabLst>
            </a:pP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110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heavy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payloads,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rates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are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higher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VLO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85" dirty="0">
                <a:latin typeface="Microsoft Sans Serif"/>
                <a:cs typeface="Microsoft Sans Serif"/>
              </a:rPr>
              <a:t>ISS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orbits.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190" indent="-287020">
              <a:lnSpc>
                <a:spcPct val="100000"/>
              </a:lnSpc>
              <a:buFont typeface="Arial MT"/>
              <a:buChar char="•"/>
              <a:tabLst>
                <a:tab pos="377190" algn="l"/>
              </a:tabLst>
            </a:pP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1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case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GTO,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there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80" dirty="0">
                <a:latin typeface="Microsoft Sans Serif"/>
                <a:cs typeface="Microsoft Sans Serif"/>
              </a:rPr>
              <a:t>seems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no</a:t>
            </a:r>
            <a:r>
              <a:rPr sz="1600" spc="-20" dirty="0">
                <a:latin typeface="Microsoft Sans Serif"/>
                <a:cs typeface="Microsoft Sans Serif"/>
              </a:rPr>
              <a:t> apparent </a:t>
            </a:r>
            <a:r>
              <a:rPr sz="1600" spc="-10" dirty="0">
                <a:latin typeface="Microsoft Sans Serif"/>
                <a:cs typeface="Microsoft Sans Serif"/>
              </a:rPr>
              <a:t>relationship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between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payload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64764" y="1167383"/>
            <a:ext cx="5783580" cy="3886200"/>
            <a:chOff x="3064764" y="1167383"/>
            <a:chExt cx="5783580" cy="3886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2864" y="1205483"/>
              <a:ext cx="5575857" cy="37823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83814" y="1186433"/>
              <a:ext cx="5745480" cy="3848100"/>
            </a:xfrm>
            <a:custGeom>
              <a:avLst/>
              <a:gdLst/>
              <a:ahLst/>
              <a:cxnLst/>
              <a:rect l="l" t="t" r="r" b="b"/>
              <a:pathLst>
                <a:path w="5745480" h="3848100">
                  <a:moveTo>
                    <a:pt x="0" y="3848100"/>
                  </a:moveTo>
                  <a:lnTo>
                    <a:pt x="5745480" y="3848100"/>
                  </a:lnTo>
                  <a:lnTo>
                    <a:pt x="5745480" y="0"/>
                  </a:lnTo>
                  <a:lnTo>
                    <a:pt x="0" y="0"/>
                  </a:lnTo>
                  <a:lnTo>
                    <a:pt x="0" y="3848100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35326" y="5963515"/>
            <a:ext cx="207454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80" dirty="0">
                <a:latin typeface="Microsoft Sans Serif"/>
                <a:cs typeface="Microsoft Sans Serif"/>
              </a:rPr>
              <a:t>success.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80" dirty="0">
                <a:latin typeface="Arial"/>
                <a:cs typeface="Arial"/>
              </a:rPr>
              <a:t>Launch</a:t>
            </a:r>
            <a:r>
              <a:rPr sz="4000" b="1" spc="20" dirty="0">
                <a:latin typeface="Arial"/>
                <a:cs typeface="Arial"/>
              </a:rPr>
              <a:t> </a:t>
            </a:r>
            <a:r>
              <a:rPr sz="4000" b="1" spc="-465" dirty="0">
                <a:latin typeface="Arial"/>
                <a:cs typeface="Arial"/>
              </a:rPr>
              <a:t>Success</a:t>
            </a:r>
            <a:r>
              <a:rPr sz="4000" b="1" spc="35" dirty="0">
                <a:latin typeface="Arial"/>
                <a:cs typeface="Arial"/>
              </a:rPr>
              <a:t> </a:t>
            </a:r>
            <a:r>
              <a:rPr sz="4000" b="1" spc="-305" dirty="0">
                <a:latin typeface="Arial"/>
                <a:cs typeface="Arial"/>
              </a:rPr>
              <a:t>Yearly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310" dirty="0">
                <a:latin typeface="Arial"/>
                <a:cs typeface="Arial"/>
              </a:rPr>
              <a:t>Trend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224783" y="1167383"/>
            <a:ext cx="5742940" cy="3698875"/>
            <a:chOff x="3224783" y="1167383"/>
            <a:chExt cx="5742940" cy="36988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025" y="1314244"/>
              <a:ext cx="5448621" cy="34384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43833" y="1186433"/>
              <a:ext cx="5704840" cy="3660775"/>
            </a:xfrm>
            <a:custGeom>
              <a:avLst/>
              <a:gdLst/>
              <a:ahLst/>
              <a:cxnLst/>
              <a:rect l="l" t="t" r="r" b="b"/>
              <a:pathLst>
                <a:path w="5704840" h="3660775">
                  <a:moveTo>
                    <a:pt x="0" y="3660648"/>
                  </a:moveTo>
                  <a:lnTo>
                    <a:pt x="5704332" y="3660648"/>
                  </a:lnTo>
                  <a:lnTo>
                    <a:pt x="5704332" y="0"/>
                  </a:lnTo>
                  <a:lnTo>
                    <a:pt x="0" y="0"/>
                  </a:lnTo>
                  <a:lnTo>
                    <a:pt x="0" y="3660648"/>
                  </a:lnTo>
                  <a:close/>
                </a:path>
              </a:pathLst>
            </a:custGeom>
            <a:ln w="380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16301" y="4991861"/>
            <a:ext cx="7173595" cy="132461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377825" marR="106045" indent="-287020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377825" algn="l"/>
              </a:tabLst>
            </a:pPr>
            <a:r>
              <a:rPr sz="1600" spc="-85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has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seen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notable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rise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since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2013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20" dirty="0">
                <a:latin typeface="Microsoft Sans Serif"/>
                <a:cs typeface="Microsoft Sans Serif"/>
              </a:rPr>
              <a:t> continued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rise </a:t>
            </a:r>
            <a:r>
              <a:rPr sz="1600" dirty="0">
                <a:latin typeface="Microsoft Sans Serif"/>
                <a:cs typeface="Microsoft Sans Serif"/>
              </a:rPr>
              <a:t>until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2020,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possibly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attributed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technological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advancements.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190" indent="-286385">
              <a:lnSpc>
                <a:spcPct val="100000"/>
              </a:lnSpc>
              <a:buFont typeface="Arial MT"/>
              <a:buChar char="•"/>
              <a:tabLst>
                <a:tab pos="377190" algn="l"/>
              </a:tabLst>
            </a:pPr>
            <a:r>
              <a:rPr sz="1600" spc="-90" dirty="0">
                <a:latin typeface="Microsoft Sans Serif"/>
                <a:cs typeface="Microsoft Sans Serif"/>
              </a:rPr>
              <a:t>The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first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three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years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(2010-2013)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seem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have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been</a:t>
            </a:r>
            <a:r>
              <a:rPr sz="1600" dirty="0">
                <a:latin typeface="Microsoft Sans Serif"/>
                <a:cs typeface="Microsoft Sans Serif"/>
              </a:rPr>
              <a:t> a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phase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focused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on</a:t>
            </a:r>
            <a:endParaRPr sz="1600">
              <a:latin typeface="Microsoft Sans Serif"/>
              <a:cs typeface="Microsoft Sans Serif"/>
            </a:endParaRPr>
          </a:p>
          <a:p>
            <a:pPr marL="377825">
              <a:lnSpc>
                <a:spcPct val="100000"/>
              </a:lnSpc>
              <a:spcBef>
                <a:spcPts val="5"/>
              </a:spcBef>
            </a:pPr>
            <a:r>
              <a:rPr sz="1600" spc="-35" dirty="0">
                <a:latin typeface="Microsoft Sans Serif"/>
                <a:cs typeface="Microsoft Sans Serif"/>
              </a:rPr>
              <a:t>fine-</a:t>
            </a:r>
            <a:r>
              <a:rPr sz="1600" dirty="0">
                <a:latin typeface="Microsoft Sans Serif"/>
                <a:cs typeface="Microsoft Sans Serif"/>
              </a:rPr>
              <a:t>tuning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25" dirty="0">
                <a:latin typeface="Microsoft Sans Serif"/>
                <a:cs typeface="Microsoft Sans Serif"/>
              </a:rPr>
              <a:t> technological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enhancement.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237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35" dirty="0"/>
              <a:t> </a:t>
            </a:r>
            <a:r>
              <a:rPr spc="-70" dirty="0"/>
              <a:t>Sites</a:t>
            </a:r>
            <a:r>
              <a:rPr spc="-30" dirty="0"/>
              <a:t> </a:t>
            </a:r>
            <a:r>
              <a:rPr spc="-170" dirty="0"/>
              <a:t>Names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748" y="5500115"/>
            <a:ext cx="5655564" cy="463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9630" y="1464944"/>
            <a:ext cx="9734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280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Here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are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202020"/>
                </a:solidFill>
                <a:latin typeface="Microsoft Sans Serif"/>
                <a:cs typeface="Microsoft Sans Serif"/>
              </a:rPr>
              <a:t>names</a:t>
            </a:r>
            <a:r>
              <a:rPr sz="28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four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launch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sites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202020"/>
                </a:solidFill>
                <a:latin typeface="Microsoft Sans Serif"/>
                <a:cs typeface="Microsoft Sans Serif"/>
              </a:rPr>
              <a:t>space</a:t>
            </a:r>
            <a:r>
              <a:rPr sz="28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mission: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65547" y="2176272"/>
            <a:ext cx="2510155" cy="2247900"/>
            <a:chOff x="4765547" y="2176272"/>
            <a:chExt cx="2510155" cy="22479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9692" y="2349336"/>
              <a:ext cx="1892977" cy="18158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84597" y="2195322"/>
              <a:ext cx="2472055" cy="2209800"/>
            </a:xfrm>
            <a:custGeom>
              <a:avLst/>
              <a:gdLst/>
              <a:ahLst/>
              <a:cxnLst/>
              <a:rect l="l" t="t" r="r" b="b"/>
              <a:pathLst>
                <a:path w="2472054" h="2209800">
                  <a:moveTo>
                    <a:pt x="0" y="2209800"/>
                  </a:moveTo>
                  <a:lnTo>
                    <a:pt x="2471928" y="2209800"/>
                  </a:lnTo>
                  <a:lnTo>
                    <a:pt x="2471928" y="0"/>
                  </a:lnTo>
                  <a:lnTo>
                    <a:pt x="0" y="0"/>
                  </a:lnTo>
                  <a:lnTo>
                    <a:pt x="0" y="2209800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9630" y="4914341"/>
            <a:ext cx="4307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7034" indent="-3943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07034" algn="l"/>
              </a:tabLst>
            </a:pPr>
            <a:r>
              <a:rPr sz="2800" spc="-14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202020"/>
                </a:solidFill>
                <a:latin typeface="Microsoft Sans Serif"/>
                <a:cs typeface="Microsoft Sans Serif"/>
              </a:rPr>
              <a:t>associated</a:t>
            </a:r>
            <a:r>
              <a:rPr sz="280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202020"/>
                </a:solidFill>
                <a:latin typeface="Microsoft Sans Serif"/>
                <a:cs typeface="Microsoft Sans Serif"/>
              </a:rPr>
              <a:t>SQL</a:t>
            </a:r>
            <a:r>
              <a:rPr sz="28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code: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5503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Launch</a:t>
            </a:r>
            <a:r>
              <a:rPr spc="-60" dirty="0"/>
              <a:t> </a:t>
            </a:r>
            <a:r>
              <a:rPr spc="-50" dirty="0"/>
              <a:t>Site </a:t>
            </a:r>
            <a:r>
              <a:rPr spc="-150" dirty="0"/>
              <a:t>Names</a:t>
            </a:r>
            <a:r>
              <a:rPr spc="-35" dirty="0"/>
              <a:t> </a:t>
            </a:r>
            <a:r>
              <a:rPr spc="-25" dirty="0"/>
              <a:t>Begin</a:t>
            </a:r>
            <a:r>
              <a:rPr spc="-50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spc="-150" dirty="0"/>
              <a:t>'CCA'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6" y="4953000"/>
            <a:ext cx="7560564" cy="5756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527" y="1700529"/>
            <a:ext cx="10934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SzPct val="69642"/>
              <a:buFont typeface="Arial MT"/>
              <a:buChar char="•"/>
              <a:tabLst>
                <a:tab pos="354965" algn="l"/>
              </a:tabLst>
            </a:pPr>
            <a:r>
              <a:rPr sz="28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Five</a:t>
            </a:r>
            <a:r>
              <a:rPr sz="2800" spc="-1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records</a:t>
            </a:r>
            <a:r>
              <a:rPr sz="28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where</a:t>
            </a:r>
            <a:r>
              <a:rPr sz="28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launch</a:t>
            </a:r>
            <a:r>
              <a:rPr sz="28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sites</a:t>
            </a:r>
            <a:r>
              <a:rPr sz="2800" spc="-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begin</a:t>
            </a:r>
            <a:r>
              <a:rPr sz="28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with</a:t>
            </a:r>
            <a:r>
              <a:rPr sz="28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the</a:t>
            </a:r>
            <a:r>
              <a:rPr sz="2800" spc="-70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'CCA’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are</a:t>
            </a:r>
            <a:r>
              <a:rPr sz="2800" spc="-65" dirty="0"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listed</a:t>
            </a:r>
            <a:r>
              <a:rPr sz="28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below: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5636" y="2508504"/>
            <a:ext cx="11920855" cy="1374775"/>
            <a:chOff x="135636" y="2508504"/>
            <a:chExt cx="11920855" cy="13747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142" y="2611526"/>
              <a:ext cx="11536667" cy="10008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4686" y="2527554"/>
              <a:ext cx="11882755" cy="1336675"/>
            </a:xfrm>
            <a:custGeom>
              <a:avLst/>
              <a:gdLst/>
              <a:ahLst/>
              <a:cxnLst/>
              <a:rect l="l" t="t" r="r" b="b"/>
              <a:pathLst>
                <a:path w="11882755" h="1336675">
                  <a:moveTo>
                    <a:pt x="0" y="1336548"/>
                  </a:moveTo>
                  <a:lnTo>
                    <a:pt x="11882628" y="1336548"/>
                  </a:lnTo>
                  <a:lnTo>
                    <a:pt x="11882628" y="0"/>
                  </a:lnTo>
                  <a:lnTo>
                    <a:pt x="0" y="0"/>
                  </a:lnTo>
                  <a:lnTo>
                    <a:pt x="0" y="1336548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80466" y="4515103"/>
            <a:ext cx="425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64285"/>
              <a:buFont typeface="Arial MT"/>
              <a:buChar char="•"/>
              <a:tabLst>
                <a:tab pos="355600" algn="l"/>
              </a:tabLst>
            </a:pPr>
            <a:r>
              <a:rPr sz="2800" spc="-13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associated</a:t>
            </a:r>
            <a:r>
              <a:rPr sz="28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202020"/>
                </a:solidFill>
                <a:latin typeface="Microsoft Sans Serif"/>
                <a:cs typeface="Microsoft Sans Serif"/>
              </a:rPr>
              <a:t>SQL</a:t>
            </a:r>
            <a:r>
              <a:rPr sz="28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code: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2948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Total</a:t>
            </a:r>
            <a:r>
              <a:rPr spc="-145" dirty="0"/>
              <a:t> </a:t>
            </a:r>
            <a:r>
              <a:rPr spc="-80" dirty="0"/>
              <a:t>Payload</a:t>
            </a:r>
            <a:r>
              <a:rPr spc="-110" dirty="0"/>
              <a:t> </a:t>
            </a:r>
            <a:r>
              <a:rPr spc="-150" dirty="0"/>
              <a:t>Mass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368" y="4295161"/>
            <a:ext cx="10722864" cy="5108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7717" y="2079498"/>
            <a:ext cx="10994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900" algn="l"/>
              </a:tabLst>
            </a:pPr>
            <a:r>
              <a:rPr sz="2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 by</a:t>
            </a:r>
            <a:r>
              <a:rPr sz="2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b="1" spc="-305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28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335" dirty="0">
                <a:solidFill>
                  <a:srgbClr val="292929"/>
                </a:solidFill>
                <a:latin typeface="Arial"/>
                <a:cs typeface="Arial"/>
              </a:rPr>
              <a:t>(CRS)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b="1" spc="105" dirty="0">
                <a:solidFill>
                  <a:srgbClr val="C55A11"/>
                </a:solidFill>
                <a:latin typeface="Arial"/>
                <a:cs typeface="Arial"/>
              </a:rPr>
              <a:t>45596</a:t>
            </a:r>
            <a:r>
              <a:rPr sz="2800" b="1" spc="-110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2800" b="1" spc="-95" dirty="0">
                <a:solidFill>
                  <a:srgbClr val="C55A11"/>
                </a:solidFill>
                <a:latin typeface="Arial"/>
                <a:cs typeface="Arial"/>
              </a:rPr>
              <a:t>(kg)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  <p:sp>
        <p:nvSpPr>
          <p:cNvPr id="6" name="object 6"/>
          <p:cNvSpPr txBox="1"/>
          <p:nvPr/>
        </p:nvSpPr>
        <p:spPr>
          <a:xfrm>
            <a:off x="737717" y="3893007"/>
            <a:ext cx="4370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900" algn="l"/>
              </a:tabLst>
            </a:pPr>
            <a:r>
              <a:rPr sz="2800" spc="-145" dirty="0">
                <a:latin typeface="Microsoft Sans Serif"/>
                <a:cs typeface="Microsoft Sans Serif"/>
              </a:rPr>
              <a:t>The</a:t>
            </a:r>
            <a:r>
              <a:rPr sz="2800" spc="-4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associated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65" dirty="0">
                <a:latin typeface="Microsoft Sans Serif"/>
                <a:cs typeface="Microsoft Sans Serif"/>
              </a:rPr>
              <a:t>SQL</a:t>
            </a:r>
            <a:r>
              <a:rPr sz="2800" spc="75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code: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Average</a:t>
            </a:r>
            <a:r>
              <a:rPr spc="-35" dirty="0"/>
              <a:t> </a:t>
            </a:r>
            <a:r>
              <a:rPr spc="-90" dirty="0"/>
              <a:t>Payload</a:t>
            </a:r>
            <a:r>
              <a:rPr spc="-10" dirty="0"/>
              <a:t> </a:t>
            </a:r>
            <a:r>
              <a:rPr spc="-155" dirty="0"/>
              <a:t>Mass</a:t>
            </a:r>
            <a:r>
              <a:rPr spc="-35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F9</a:t>
            </a:r>
            <a:r>
              <a:rPr spc="-40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4469891"/>
            <a:ext cx="11077956" cy="4595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5012" y="1707337"/>
            <a:ext cx="102165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2800" spc="-14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202020"/>
                </a:solidFill>
                <a:latin typeface="Microsoft Sans Serif"/>
                <a:cs typeface="Microsoft Sans Serif"/>
              </a:rPr>
              <a:t>average</a:t>
            </a:r>
            <a:r>
              <a:rPr sz="280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payload</a:t>
            </a:r>
            <a:r>
              <a:rPr sz="2800" spc="-1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202020"/>
                </a:solidFill>
                <a:latin typeface="Microsoft Sans Serif"/>
                <a:cs typeface="Microsoft Sans Serif"/>
              </a:rPr>
              <a:t>mass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carried</a:t>
            </a:r>
            <a:r>
              <a:rPr sz="2800" spc="-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by</a:t>
            </a:r>
            <a:r>
              <a:rPr sz="28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booster</a:t>
            </a:r>
            <a:r>
              <a:rPr sz="2800" spc="-8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version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b="1" dirty="0">
                <a:solidFill>
                  <a:srgbClr val="202020"/>
                </a:solidFill>
                <a:latin typeface="Arial"/>
                <a:cs typeface="Arial"/>
              </a:rPr>
              <a:t>F9</a:t>
            </a:r>
            <a:r>
              <a:rPr sz="2800" b="1" spc="-17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02020"/>
                </a:solidFill>
                <a:latin typeface="Arial"/>
                <a:cs typeface="Arial"/>
              </a:rPr>
              <a:t>v1.1</a:t>
            </a:r>
            <a:r>
              <a:rPr sz="2800" b="1" spc="-17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is </a:t>
            </a:r>
            <a:r>
              <a:rPr sz="2800" b="1" spc="65" dirty="0">
                <a:solidFill>
                  <a:srgbClr val="C55A11"/>
                </a:solidFill>
                <a:latin typeface="Arial"/>
                <a:cs typeface="Arial"/>
              </a:rPr>
              <a:t>2928.4</a:t>
            </a:r>
            <a:r>
              <a:rPr sz="2800" b="1" spc="-10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C55A11"/>
                </a:solidFill>
                <a:latin typeface="Arial"/>
                <a:cs typeface="Arial"/>
              </a:rPr>
              <a:t>(kg)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  <p:sp>
        <p:nvSpPr>
          <p:cNvPr id="6" name="object 6"/>
          <p:cNvSpPr txBox="1"/>
          <p:nvPr/>
        </p:nvSpPr>
        <p:spPr>
          <a:xfrm>
            <a:off x="734974" y="3909440"/>
            <a:ext cx="437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2800" spc="-14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associated</a:t>
            </a:r>
            <a:r>
              <a:rPr sz="28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202020"/>
                </a:solidFill>
                <a:latin typeface="Microsoft Sans Serif"/>
                <a:cs typeface="Microsoft Sans Serif"/>
              </a:rPr>
              <a:t>SQL</a:t>
            </a:r>
            <a:r>
              <a:rPr sz="28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code: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40" dirty="0"/>
              <a:t> </a:t>
            </a:r>
            <a:r>
              <a:rPr spc="-135" dirty="0"/>
              <a:t>Successful</a:t>
            </a:r>
            <a:r>
              <a:rPr spc="-55" dirty="0"/>
              <a:t> </a:t>
            </a:r>
            <a:r>
              <a:rPr spc="-75" dirty="0"/>
              <a:t>Ground</a:t>
            </a:r>
            <a:r>
              <a:rPr spc="-100" dirty="0"/>
              <a:t> </a:t>
            </a:r>
            <a:r>
              <a:rPr spc="-35" dirty="0"/>
              <a:t>Landing</a:t>
            </a:r>
            <a:r>
              <a:rPr spc="-85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6016" y="1699006"/>
            <a:ext cx="11031220" cy="1759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965" indent="-445134">
              <a:lnSpc>
                <a:spcPct val="100000"/>
              </a:lnSpc>
              <a:spcBef>
                <a:spcPts val="105"/>
              </a:spcBef>
              <a:buSzPct val="107692"/>
              <a:buFont typeface="Arial MT"/>
              <a:buChar char="•"/>
              <a:tabLst>
                <a:tab pos="481965" algn="l"/>
              </a:tabLst>
            </a:pPr>
            <a:r>
              <a:rPr sz="2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b="1" spc="-180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26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b="1" spc="-145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r>
              <a:rPr sz="26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b="1" spc="-17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6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b="1" spc="-215" dirty="0">
                <a:solidFill>
                  <a:srgbClr val="C55A11"/>
                </a:solidFill>
                <a:latin typeface="Arial"/>
                <a:cs typeface="Arial"/>
              </a:rPr>
              <a:t>December</a:t>
            </a:r>
            <a:r>
              <a:rPr sz="2600" b="1" dirty="0">
                <a:solidFill>
                  <a:srgbClr val="C55A11"/>
                </a:solidFill>
                <a:latin typeface="Arial"/>
                <a:cs typeface="Arial"/>
              </a:rPr>
              <a:t> 22,</a:t>
            </a:r>
            <a:r>
              <a:rPr sz="2600" b="1" spc="-15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C55A11"/>
                </a:solidFill>
                <a:latin typeface="Arial"/>
                <a:cs typeface="Arial"/>
              </a:rPr>
              <a:t>2015.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5"/>
              </a:spcBef>
              <a:buFont typeface="Arial MT"/>
              <a:buChar char="•"/>
            </a:pPr>
            <a:endParaRPr sz="26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600" spc="-15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associated</a:t>
            </a:r>
            <a:r>
              <a:rPr sz="2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202020"/>
                </a:solidFill>
                <a:latin typeface="Microsoft Sans Serif"/>
                <a:cs typeface="Microsoft Sans Serif"/>
              </a:rPr>
              <a:t>SQL</a:t>
            </a:r>
            <a:r>
              <a:rPr sz="26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code: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195" y="3593591"/>
            <a:ext cx="9279636" cy="3851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Successful</a:t>
            </a:r>
            <a:r>
              <a:rPr spc="-60" dirty="0"/>
              <a:t> </a:t>
            </a:r>
            <a:r>
              <a:rPr spc="-25" dirty="0"/>
              <a:t>Drone</a:t>
            </a:r>
            <a:r>
              <a:rPr spc="-75" dirty="0"/>
              <a:t> </a:t>
            </a:r>
            <a:r>
              <a:rPr spc="-50" dirty="0"/>
              <a:t>Ship</a:t>
            </a:r>
            <a:r>
              <a:rPr spc="-65" dirty="0"/>
              <a:t> </a:t>
            </a:r>
            <a:r>
              <a:rPr spc="-35" dirty="0"/>
              <a:t>Landing</a:t>
            </a:r>
            <a:r>
              <a:rPr spc="-5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spc="-90" dirty="0"/>
              <a:t>Payload</a:t>
            </a:r>
            <a:r>
              <a:rPr spc="-40" dirty="0"/>
              <a:t> </a:t>
            </a:r>
            <a:r>
              <a:rPr spc="-45" dirty="0"/>
              <a:t>between</a:t>
            </a:r>
            <a:r>
              <a:rPr spc="-80" dirty="0"/>
              <a:t> </a:t>
            </a:r>
            <a:r>
              <a:rPr spc="125" dirty="0"/>
              <a:t>4000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105" dirty="0"/>
              <a:t>6000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7509" y="1589023"/>
            <a:ext cx="5410200" cy="12661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 algn="just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latin typeface="Microsoft Sans Serif"/>
                <a:cs typeface="Microsoft Sans Serif"/>
              </a:rPr>
              <a:t>The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boosters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have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successfully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landed </a:t>
            </a:r>
            <a:r>
              <a:rPr sz="2200" dirty="0">
                <a:latin typeface="Microsoft Sans Serif"/>
                <a:cs typeface="Microsoft Sans Serif"/>
              </a:rPr>
              <a:t>on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drone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ships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and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carried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payloads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with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a </a:t>
            </a:r>
            <a:r>
              <a:rPr sz="2200" spc="-120" dirty="0">
                <a:latin typeface="Microsoft Sans Serif"/>
                <a:cs typeface="Microsoft Sans Serif"/>
              </a:rPr>
              <a:t>mass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exceeding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4000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but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below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  <a:p>
            <a:pPr marL="241300" algn="just">
              <a:lnSpc>
                <a:spcPts val="2335"/>
              </a:lnSpc>
            </a:pPr>
            <a:r>
              <a:rPr sz="2200" spc="-35" dirty="0">
                <a:latin typeface="Microsoft Sans Serif"/>
                <a:cs typeface="Microsoft Sans Serif"/>
              </a:rPr>
              <a:t>are</a:t>
            </a:r>
            <a:r>
              <a:rPr sz="2200" spc="-90" dirty="0">
                <a:latin typeface="Microsoft Sans Serif"/>
                <a:cs typeface="Microsoft Sans Serif"/>
              </a:rPr>
              <a:t> as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follows: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509" y="4892166"/>
            <a:ext cx="3302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latin typeface="Microsoft Sans Serif"/>
                <a:cs typeface="Microsoft Sans Serif"/>
              </a:rPr>
              <a:t>The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associated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04" dirty="0">
                <a:latin typeface="Microsoft Sans Serif"/>
                <a:cs typeface="Microsoft Sans Serif"/>
              </a:rPr>
              <a:t>SQL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code: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563" y="5337047"/>
            <a:ext cx="8011668" cy="76396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845807" y="1400555"/>
            <a:ext cx="3738879" cy="3369945"/>
            <a:chOff x="6845807" y="1400555"/>
            <a:chExt cx="3738879" cy="33699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814" y="1691991"/>
              <a:ext cx="3118285" cy="26781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864857" y="1419605"/>
              <a:ext cx="3700779" cy="3331845"/>
            </a:xfrm>
            <a:custGeom>
              <a:avLst/>
              <a:gdLst/>
              <a:ahLst/>
              <a:cxnLst/>
              <a:rect l="l" t="t" r="r" b="b"/>
              <a:pathLst>
                <a:path w="3700779" h="3331845">
                  <a:moveTo>
                    <a:pt x="0" y="3331464"/>
                  </a:moveTo>
                  <a:lnTo>
                    <a:pt x="3700272" y="3331464"/>
                  </a:lnTo>
                  <a:lnTo>
                    <a:pt x="3700272" y="0"/>
                  </a:lnTo>
                  <a:lnTo>
                    <a:pt x="0" y="0"/>
                  </a:lnTo>
                  <a:lnTo>
                    <a:pt x="0" y="3331464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804" y="1501139"/>
            <a:ext cx="4828540" cy="63246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2222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75"/>
              </a:spcBef>
            </a:pPr>
            <a:r>
              <a:rPr sz="3200" spc="-10" dirty="0">
                <a:latin typeface="Microsoft Sans Serif"/>
                <a:cs typeface="Microsoft Sans Serif"/>
              </a:rPr>
              <a:t>Methodology</a:t>
            </a:r>
            <a:r>
              <a:rPr sz="3200" spc="-175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Summary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5545" y="2004534"/>
            <a:ext cx="4975225" cy="361950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latin typeface="Microsoft Sans Serif"/>
                <a:cs typeface="Microsoft Sans Serif"/>
              </a:rPr>
              <a:t>Data</a:t>
            </a:r>
            <a:r>
              <a:rPr sz="2200" spc="-12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Collection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latin typeface="Microsoft Sans Serif"/>
                <a:cs typeface="Microsoft Sans Serif"/>
              </a:rPr>
              <a:t>Data</a:t>
            </a:r>
            <a:r>
              <a:rPr sz="2200" spc="-114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40" dirty="0">
                <a:latin typeface="Microsoft Sans Serif"/>
                <a:cs typeface="Microsoft Sans Serif"/>
              </a:rPr>
              <a:t>EDA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with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Visualization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40" dirty="0">
                <a:latin typeface="Microsoft Sans Serif"/>
                <a:cs typeface="Microsoft Sans Serif"/>
              </a:rPr>
              <a:t>EDA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with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Microsoft Sans Serif"/>
                <a:cs typeface="Microsoft Sans Serif"/>
              </a:rPr>
              <a:t>Building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Interactive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Map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with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Folium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Microsoft Sans Serif"/>
                <a:cs typeface="Microsoft Sans Serif"/>
              </a:rPr>
              <a:t>Building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Dashboard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with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Plotly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latin typeface="Microsoft Sans Serif"/>
                <a:cs typeface="Microsoft Sans Serif"/>
              </a:rPr>
              <a:t>Predictive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Analysis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(Classification)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45" dirty="0">
                <a:latin typeface="Arial"/>
                <a:cs typeface="Arial"/>
              </a:rPr>
              <a:t>Executive</a:t>
            </a:r>
            <a:r>
              <a:rPr sz="4000" b="1" spc="10" dirty="0">
                <a:latin typeface="Arial"/>
                <a:cs typeface="Arial"/>
              </a:rPr>
              <a:t> </a:t>
            </a:r>
            <a:r>
              <a:rPr sz="4000" b="1" spc="-425" dirty="0">
                <a:latin typeface="Arial"/>
                <a:cs typeface="Arial"/>
              </a:rPr>
              <a:t>Summary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952500"/>
            <a:ext cx="12192000" cy="5905500"/>
            <a:chOff x="0" y="952500"/>
            <a:chExt cx="12192000" cy="5905500"/>
          </a:xfrm>
        </p:grpSpPr>
        <p:sp>
          <p:nvSpPr>
            <p:cNvPr id="7" name="object 7"/>
            <p:cNvSpPr/>
            <p:nvPr/>
          </p:nvSpPr>
          <p:spPr>
            <a:xfrm>
              <a:off x="0" y="952500"/>
              <a:ext cx="12192000" cy="105410"/>
            </a:xfrm>
            <a:custGeom>
              <a:avLst/>
              <a:gdLst/>
              <a:ahLst/>
              <a:cxnLst/>
              <a:rect l="l" t="t" r="r" b="b"/>
              <a:pathLst>
                <a:path w="12192000" h="105409">
                  <a:moveTo>
                    <a:pt x="12192000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2192000" y="1051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0" y="1057655"/>
              <a:ext cx="0" cy="5800725"/>
            </a:xfrm>
            <a:custGeom>
              <a:avLst/>
              <a:gdLst/>
              <a:ahLst/>
              <a:cxnLst/>
              <a:rect l="l" t="t" r="r" b="b"/>
              <a:pathLst>
                <a:path h="5800725">
                  <a:moveTo>
                    <a:pt x="0" y="0"/>
                  </a:moveTo>
                  <a:lnTo>
                    <a:pt x="0" y="5800198"/>
                  </a:lnTo>
                </a:path>
              </a:pathLst>
            </a:custGeom>
            <a:ln w="635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5788" y="1501139"/>
            <a:ext cx="4828540" cy="63436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64769" rIns="0" bIns="0" rtlCol="0">
            <a:spAutoFit/>
          </a:bodyPr>
          <a:lstStyle/>
          <a:p>
            <a:pPr marL="297180">
              <a:lnSpc>
                <a:spcPct val="100000"/>
              </a:lnSpc>
              <a:spcBef>
                <a:spcPts val="509"/>
              </a:spcBef>
            </a:pPr>
            <a:r>
              <a:rPr sz="3200" spc="-114" dirty="0">
                <a:latin typeface="Microsoft Sans Serif"/>
                <a:cs typeface="Microsoft Sans Serif"/>
              </a:rPr>
              <a:t>Results</a:t>
            </a:r>
            <a:r>
              <a:rPr sz="3200" spc="-6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Summary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10" name="object 10"/>
          <p:cNvSpPr txBox="1"/>
          <p:nvPr/>
        </p:nvSpPr>
        <p:spPr>
          <a:xfrm>
            <a:off x="6725157" y="2048281"/>
            <a:ext cx="2406015" cy="147574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latin typeface="Microsoft Sans Serif"/>
                <a:cs typeface="Microsoft Sans Serif"/>
              </a:rPr>
              <a:t>EDA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Interactive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Analytics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Predictive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Analysis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8828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Total</a:t>
            </a:r>
            <a:r>
              <a:rPr spc="-125" dirty="0"/>
              <a:t> </a:t>
            </a:r>
            <a:r>
              <a:rPr spc="-70" dirty="0"/>
              <a:t>Number</a:t>
            </a:r>
            <a:r>
              <a:rPr spc="-80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spc="-135" dirty="0"/>
              <a:t>Successful</a:t>
            </a:r>
            <a:r>
              <a:rPr spc="-50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spc="-50" dirty="0"/>
              <a:t>Failure</a:t>
            </a:r>
            <a:r>
              <a:rPr spc="-60" dirty="0"/>
              <a:t> </a:t>
            </a:r>
            <a:r>
              <a:rPr spc="-45" dirty="0"/>
              <a:t>Mission</a:t>
            </a:r>
            <a:r>
              <a:rPr spc="-80" dirty="0"/>
              <a:t> </a:t>
            </a:r>
            <a:r>
              <a:rPr spc="-65" dirty="0"/>
              <a:t>Outcomes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4591" y="1334515"/>
            <a:ext cx="98933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100</a:t>
            </a:r>
            <a:r>
              <a:rPr sz="2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outcomes,</a:t>
            </a:r>
            <a:r>
              <a:rPr sz="2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2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 </a:t>
            </a:r>
            <a:r>
              <a:rPr sz="2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 	</a:t>
            </a:r>
            <a:r>
              <a:rPr sz="2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presented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breakdown: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591" y="4901006"/>
            <a:ext cx="35858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associated</a:t>
            </a:r>
            <a:r>
              <a:rPr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683" y="5268467"/>
            <a:ext cx="4331208" cy="95859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647188" y="2241804"/>
            <a:ext cx="6459220" cy="2395855"/>
            <a:chOff x="2647188" y="2241804"/>
            <a:chExt cx="6459220" cy="23958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2605" y="2419987"/>
              <a:ext cx="5712159" cy="19269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66238" y="2260854"/>
              <a:ext cx="6421120" cy="2357755"/>
            </a:xfrm>
            <a:custGeom>
              <a:avLst/>
              <a:gdLst/>
              <a:ahLst/>
              <a:cxnLst/>
              <a:rect l="l" t="t" r="r" b="b"/>
              <a:pathLst>
                <a:path w="6421120" h="2357754">
                  <a:moveTo>
                    <a:pt x="0" y="2357628"/>
                  </a:moveTo>
                  <a:lnTo>
                    <a:pt x="6420612" y="2357628"/>
                  </a:lnTo>
                  <a:lnTo>
                    <a:pt x="6420612" y="0"/>
                  </a:lnTo>
                  <a:lnTo>
                    <a:pt x="0" y="0"/>
                  </a:lnTo>
                  <a:lnTo>
                    <a:pt x="0" y="2357628"/>
                  </a:lnTo>
                  <a:close/>
                </a:path>
              </a:pathLst>
            </a:custGeom>
            <a:ln w="380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4850" y="271653"/>
            <a:ext cx="54076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850" y="1294256"/>
            <a:ext cx="572897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boosters</a:t>
            </a:r>
            <a:r>
              <a:rPr sz="2800" spc="-1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which</a:t>
            </a:r>
            <a:r>
              <a:rPr sz="2800" spc="-1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202020"/>
                </a:solidFill>
                <a:latin typeface="Microsoft Sans Serif"/>
                <a:cs typeface="Microsoft Sans Serif"/>
              </a:rPr>
              <a:t>have</a:t>
            </a:r>
            <a:r>
              <a:rPr sz="280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carried 	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8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202020"/>
                </a:solidFill>
                <a:latin typeface="Microsoft Sans Serif"/>
                <a:cs typeface="Microsoft Sans Serif"/>
              </a:rPr>
              <a:t>maximum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payload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202020"/>
                </a:solidFill>
                <a:latin typeface="Microsoft Sans Serif"/>
                <a:cs typeface="Microsoft Sans Serif"/>
              </a:rPr>
              <a:t>mass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include: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850" y="4744923"/>
            <a:ext cx="3941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4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202020"/>
                </a:solidFill>
                <a:latin typeface="Microsoft Sans Serif"/>
                <a:cs typeface="Microsoft Sans Serif"/>
              </a:rPr>
              <a:t>associate</a:t>
            </a:r>
            <a:r>
              <a:rPr sz="28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202020"/>
                </a:solidFill>
                <a:latin typeface="Microsoft Sans Serif"/>
                <a:cs typeface="Microsoft Sans Serif"/>
              </a:rPr>
              <a:t>SQL</a:t>
            </a:r>
            <a:r>
              <a:rPr sz="28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code: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275576" y="1107947"/>
            <a:ext cx="2420620" cy="4102735"/>
            <a:chOff x="7275576" y="1107947"/>
            <a:chExt cx="2420620" cy="41027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5895" y="1237975"/>
              <a:ext cx="1580991" cy="38057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94626" y="1126997"/>
              <a:ext cx="2382520" cy="4064635"/>
            </a:xfrm>
            <a:custGeom>
              <a:avLst/>
              <a:gdLst/>
              <a:ahLst/>
              <a:cxnLst/>
              <a:rect l="l" t="t" r="r" b="b"/>
              <a:pathLst>
                <a:path w="2382520" h="4064635">
                  <a:moveTo>
                    <a:pt x="0" y="4064507"/>
                  </a:moveTo>
                  <a:lnTo>
                    <a:pt x="2382012" y="4064507"/>
                  </a:lnTo>
                  <a:lnTo>
                    <a:pt x="2382012" y="0"/>
                  </a:lnTo>
                  <a:lnTo>
                    <a:pt x="0" y="0"/>
                  </a:lnTo>
                  <a:lnTo>
                    <a:pt x="0" y="4064507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2291" y="5267680"/>
            <a:ext cx="2478023" cy="10934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3387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2015</a:t>
            </a:r>
            <a:r>
              <a:rPr dirty="0"/>
              <a:t> </a:t>
            </a:r>
            <a:r>
              <a:rPr spc="-110" dirty="0"/>
              <a:t>Launch</a:t>
            </a:r>
            <a:r>
              <a:rPr spc="25" dirty="0"/>
              <a:t> </a:t>
            </a:r>
            <a:r>
              <a:rPr spc="-114" dirty="0"/>
              <a:t>Records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7651" y="1130553"/>
            <a:ext cx="11132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30" dirty="0">
                <a:latin typeface="Microsoft Sans Serif"/>
                <a:cs typeface="Microsoft Sans Serif"/>
              </a:rPr>
              <a:t>The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unsuccessful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landing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outcomes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on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drone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ships,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along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with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their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corresponding 	</a:t>
            </a:r>
            <a:r>
              <a:rPr sz="2400" dirty="0">
                <a:latin typeface="Microsoft Sans Serif"/>
                <a:cs typeface="Microsoft Sans Serif"/>
              </a:rPr>
              <a:t>booster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versions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and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launch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site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names,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during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year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2015,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are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provided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below: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651" y="4214241"/>
            <a:ext cx="3584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30" dirty="0">
                <a:latin typeface="Microsoft Sans Serif"/>
                <a:cs typeface="Microsoft Sans Serif"/>
              </a:rPr>
              <a:t>The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associated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220" dirty="0">
                <a:latin typeface="Microsoft Sans Serif"/>
                <a:cs typeface="Microsoft Sans Serif"/>
              </a:rPr>
              <a:t>SQL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code: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19" y="4636008"/>
            <a:ext cx="3011424" cy="203453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63167" y="2208276"/>
            <a:ext cx="9938385" cy="1620520"/>
            <a:chOff x="963167" y="2208276"/>
            <a:chExt cx="9938385" cy="16205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448" y="2396658"/>
              <a:ext cx="9356420" cy="11749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2217" y="2227326"/>
              <a:ext cx="9900285" cy="1582420"/>
            </a:xfrm>
            <a:custGeom>
              <a:avLst/>
              <a:gdLst/>
              <a:ahLst/>
              <a:cxnLst/>
              <a:rect l="l" t="t" r="r" b="b"/>
              <a:pathLst>
                <a:path w="9900285" h="1582420">
                  <a:moveTo>
                    <a:pt x="0" y="1581912"/>
                  </a:moveTo>
                  <a:lnTo>
                    <a:pt x="9899904" y="1581912"/>
                  </a:lnTo>
                  <a:lnTo>
                    <a:pt x="9899904" y="0"/>
                  </a:lnTo>
                  <a:lnTo>
                    <a:pt x="0" y="0"/>
                  </a:lnTo>
                  <a:lnTo>
                    <a:pt x="0" y="1581912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Rank</a:t>
            </a:r>
            <a:r>
              <a:rPr spc="-15" dirty="0"/>
              <a:t> </a:t>
            </a:r>
            <a:r>
              <a:rPr spc="-35" dirty="0"/>
              <a:t>Landing</a:t>
            </a:r>
            <a:r>
              <a:rPr spc="-65" dirty="0"/>
              <a:t> </a:t>
            </a:r>
            <a:r>
              <a:rPr spc="-95" dirty="0"/>
              <a:t>Outcomes</a:t>
            </a:r>
            <a:r>
              <a:rPr spc="-45" dirty="0"/>
              <a:t> </a:t>
            </a:r>
            <a:r>
              <a:rPr spc="-80" dirty="0"/>
              <a:t>Between</a:t>
            </a:r>
            <a:r>
              <a:rPr spc="-60" dirty="0"/>
              <a:t> </a:t>
            </a:r>
            <a:r>
              <a:rPr spc="100" dirty="0"/>
              <a:t>2010-</a:t>
            </a:r>
            <a:r>
              <a:rPr spc="80" dirty="0"/>
              <a:t>06-</a:t>
            </a:r>
            <a:r>
              <a:rPr spc="125" dirty="0"/>
              <a:t>04</a:t>
            </a:r>
            <a:r>
              <a:rPr spc="-7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100" dirty="0"/>
              <a:t>2017-</a:t>
            </a:r>
            <a:r>
              <a:rPr spc="80" dirty="0"/>
              <a:t>03-</a:t>
            </a:r>
            <a:r>
              <a:rPr spc="100" dirty="0"/>
              <a:t>20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3039" y="1425956"/>
            <a:ext cx="710565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998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sz="2000" spc="-110" dirty="0">
                <a:latin typeface="Microsoft Sans Serif"/>
                <a:cs typeface="Microsoft Sans Serif"/>
              </a:rPr>
              <a:t>The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tally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results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(including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Failure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drone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ships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or </a:t>
            </a:r>
            <a:r>
              <a:rPr sz="2000" spc="-135" dirty="0">
                <a:latin typeface="Microsoft Sans Serif"/>
                <a:cs typeface="Microsoft Sans Serif"/>
              </a:rPr>
              <a:t>Success</a:t>
            </a:r>
            <a:r>
              <a:rPr sz="2000" dirty="0">
                <a:latin typeface="Microsoft Sans Serif"/>
                <a:cs typeface="Microsoft Sans Serif"/>
              </a:rPr>
              <a:t> on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ground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pads)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occurring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between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June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4,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2010,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March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20, </a:t>
            </a:r>
            <a:r>
              <a:rPr sz="2000" spc="60" dirty="0">
                <a:latin typeface="Microsoft Sans Serif"/>
                <a:cs typeface="Microsoft Sans Serif"/>
              </a:rPr>
              <a:t>2017,</a:t>
            </a:r>
            <a:r>
              <a:rPr sz="2000" dirty="0">
                <a:latin typeface="Microsoft Sans Serif"/>
                <a:cs typeface="Microsoft Sans Serif"/>
              </a:rPr>
              <a:t> is </a:t>
            </a:r>
            <a:r>
              <a:rPr sz="2000" spc="-35" dirty="0">
                <a:latin typeface="Microsoft Sans Serif"/>
                <a:cs typeface="Microsoft Sans Serif"/>
              </a:rPr>
              <a:t>presented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descending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order: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0"/>
              </a:spcBef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99085" marR="18224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As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shown,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highest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count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among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outcomes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is </a:t>
            </a:r>
            <a:r>
              <a:rPr sz="2000" dirty="0">
                <a:latin typeface="Microsoft Sans Serif"/>
                <a:cs typeface="Microsoft Sans Serif"/>
              </a:rPr>
              <a:t>attributed to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"No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attempt",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totaling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10.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This</a:t>
            </a:r>
            <a:r>
              <a:rPr sz="2000" dirty="0">
                <a:latin typeface="Microsoft Sans Serif"/>
                <a:cs typeface="Microsoft Sans Serif"/>
              </a:rPr>
              <a:t> is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followed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by </a:t>
            </a:r>
            <a:r>
              <a:rPr sz="2000" spc="-114" dirty="0">
                <a:latin typeface="Microsoft Sans Serif"/>
                <a:cs typeface="Microsoft Sans Serif"/>
              </a:rPr>
              <a:t>"Success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(ground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pad)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"Success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(drone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ship)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"Failure </a:t>
            </a:r>
            <a:r>
              <a:rPr sz="2000" spc="-25" dirty="0">
                <a:latin typeface="Microsoft Sans Serif"/>
                <a:cs typeface="Microsoft Sans Serif"/>
              </a:rPr>
              <a:t>(drone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ship)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each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occurring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5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times, </a:t>
            </a:r>
            <a:r>
              <a:rPr sz="2000" spc="-10" dirty="0">
                <a:latin typeface="Microsoft Sans Serif"/>
                <a:cs typeface="Microsoft Sans Serif"/>
              </a:rPr>
              <a:t>while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"Controlled </a:t>
            </a:r>
            <a:r>
              <a:rPr sz="2000" spc="-80" dirty="0">
                <a:latin typeface="Microsoft Sans Serif"/>
                <a:cs typeface="Microsoft Sans Serif"/>
              </a:rPr>
              <a:t>(ocean)"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observed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3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times.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"/>
              </a:spcBef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000" spc="-110" dirty="0">
                <a:latin typeface="Microsoft Sans Serif"/>
                <a:cs typeface="Microsoft Sans Serif"/>
              </a:rPr>
              <a:t>The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associated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70" dirty="0">
                <a:latin typeface="Microsoft Sans Serif"/>
                <a:cs typeface="Microsoft Sans Serif"/>
              </a:rPr>
              <a:t>SQL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code: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236" y="4965191"/>
            <a:ext cx="4451604" cy="104546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380731" y="1330452"/>
            <a:ext cx="4277995" cy="3177540"/>
            <a:chOff x="7380731" y="1330452"/>
            <a:chExt cx="4277995" cy="31775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8883" y="1478599"/>
              <a:ext cx="3971576" cy="28512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99781" y="1349502"/>
              <a:ext cx="4239895" cy="3139440"/>
            </a:xfrm>
            <a:custGeom>
              <a:avLst/>
              <a:gdLst/>
              <a:ahLst/>
              <a:cxnLst/>
              <a:rect l="l" t="t" r="r" b="b"/>
              <a:pathLst>
                <a:path w="4239895" h="3139440">
                  <a:moveTo>
                    <a:pt x="0" y="3139440"/>
                  </a:moveTo>
                  <a:lnTo>
                    <a:pt x="4239768" y="3139440"/>
                  </a:lnTo>
                  <a:lnTo>
                    <a:pt x="4239768" y="0"/>
                  </a:lnTo>
                  <a:lnTo>
                    <a:pt x="0" y="0"/>
                  </a:lnTo>
                  <a:lnTo>
                    <a:pt x="0" y="3139440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Folium</a:t>
            </a:r>
            <a:r>
              <a:rPr spc="-25" dirty="0"/>
              <a:t> </a:t>
            </a:r>
            <a:r>
              <a:rPr spc="-45" dirty="0"/>
              <a:t>Map</a:t>
            </a:r>
            <a:r>
              <a:rPr spc="-35" dirty="0"/>
              <a:t> </a:t>
            </a:r>
            <a:r>
              <a:rPr spc="-100" dirty="0"/>
              <a:t>Screenshot</a:t>
            </a:r>
            <a:r>
              <a:rPr spc="-40" dirty="0"/>
              <a:t> </a:t>
            </a:r>
            <a:r>
              <a:rPr spc="125" dirty="0"/>
              <a:t>1</a:t>
            </a:r>
            <a:r>
              <a:rPr spc="-25" dirty="0"/>
              <a:t> </a:t>
            </a:r>
            <a:r>
              <a:rPr spc="565" dirty="0"/>
              <a:t>–</a:t>
            </a:r>
            <a:r>
              <a:rPr spc="-40" dirty="0"/>
              <a:t> </a:t>
            </a:r>
            <a:r>
              <a:rPr spc="-110" dirty="0"/>
              <a:t>Launch</a:t>
            </a:r>
            <a:r>
              <a:rPr spc="-35" dirty="0"/>
              <a:t> </a:t>
            </a:r>
            <a:r>
              <a:rPr spc="-50" dirty="0"/>
              <a:t>Site</a:t>
            </a:r>
            <a:r>
              <a:rPr spc="-35" dirty="0"/>
              <a:t> </a:t>
            </a:r>
            <a:r>
              <a:rPr spc="-40" dirty="0"/>
              <a:t>Locations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8288"/>
            <a:ext cx="12192000" cy="1039494"/>
            <a:chOff x="0" y="18288"/>
            <a:chExt cx="12192000" cy="1039494"/>
          </a:xfrm>
        </p:grpSpPr>
        <p:sp>
          <p:nvSpPr>
            <p:cNvPr id="4" name="object 4"/>
            <p:cNvSpPr/>
            <p:nvPr/>
          </p:nvSpPr>
          <p:spPr>
            <a:xfrm>
              <a:off x="0" y="952499"/>
              <a:ext cx="12192000" cy="105410"/>
            </a:xfrm>
            <a:custGeom>
              <a:avLst/>
              <a:gdLst/>
              <a:ahLst/>
              <a:cxnLst/>
              <a:rect l="l" t="t" r="r" b="b"/>
              <a:pathLst>
                <a:path w="12192000" h="105409">
                  <a:moveTo>
                    <a:pt x="12192000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2192000" y="1051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5392" y="56400"/>
              <a:ext cx="911351" cy="8138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356342" y="37338"/>
              <a:ext cx="949960" cy="852169"/>
            </a:xfrm>
            <a:custGeom>
              <a:avLst/>
              <a:gdLst/>
              <a:ahLst/>
              <a:cxnLst/>
              <a:rect l="l" t="t" r="r" b="b"/>
              <a:pathLst>
                <a:path w="949959" h="852169">
                  <a:moveTo>
                    <a:pt x="0" y="851916"/>
                  </a:moveTo>
                  <a:lnTo>
                    <a:pt x="949451" y="851916"/>
                  </a:lnTo>
                  <a:lnTo>
                    <a:pt x="949451" y="0"/>
                  </a:lnTo>
                  <a:lnTo>
                    <a:pt x="0" y="0"/>
                  </a:lnTo>
                  <a:lnTo>
                    <a:pt x="0" y="851916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6200" y="1165860"/>
            <a:ext cx="12039600" cy="4840605"/>
            <a:chOff x="76200" y="1165860"/>
            <a:chExt cx="12039600" cy="48406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1165860"/>
              <a:ext cx="12039600" cy="32857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11" y="4498848"/>
              <a:ext cx="2113788" cy="14721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3395" y="4538472"/>
              <a:ext cx="3204972" cy="146761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297429" y="4610861"/>
            <a:ext cx="6586855" cy="132461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0170" marR="114300" indent="114935">
              <a:lnSpc>
                <a:spcPct val="100000"/>
              </a:lnSpc>
              <a:spcBef>
                <a:spcPts val="260"/>
              </a:spcBef>
              <a:buSzPct val="87500"/>
              <a:buFont typeface="Arial MT"/>
              <a:buChar char="•"/>
              <a:tabLst>
                <a:tab pos="205104" algn="l"/>
              </a:tabLst>
            </a:pPr>
            <a:r>
              <a:rPr sz="1600" spc="-70" dirty="0">
                <a:latin typeface="Microsoft Sans Serif"/>
                <a:cs typeface="Microsoft Sans Serif"/>
              </a:rPr>
              <a:t>VAFB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40" dirty="0">
                <a:latin typeface="Microsoft Sans Serif"/>
                <a:cs typeface="Microsoft Sans Serif"/>
              </a:rPr>
              <a:t>SLC-</a:t>
            </a:r>
            <a:r>
              <a:rPr sz="1600" dirty="0">
                <a:latin typeface="Microsoft Sans Serif"/>
                <a:cs typeface="Microsoft Sans Serif"/>
              </a:rPr>
              <a:t>4E</a:t>
            </a:r>
            <a:r>
              <a:rPr sz="1600" spc="-1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is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situated</a:t>
            </a:r>
            <a:r>
              <a:rPr sz="1600" spc="-30" dirty="0">
                <a:latin typeface="Microsoft Sans Serif"/>
                <a:cs typeface="Microsoft Sans Serif"/>
              </a:rPr>
              <a:t> near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western</a:t>
            </a:r>
            <a:r>
              <a:rPr sz="1600" spc="-35" dirty="0">
                <a:latin typeface="Microsoft Sans Serif"/>
                <a:cs typeface="Microsoft Sans Serif"/>
              </a:rPr>
              <a:t> coastline,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while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04" dirty="0">
                <a:latin typeface="Microsoft Sans Serif"/>
                <a:cs typeface="Microsoft Sans Serif"/>
              </a:rPr>
              <a:t>KSC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LC-</a:t>
            </a:r>
            <a:r>
              <a:rPr sz="1600" spc="-20" dirty="0">
                <a:latin typeface="Microsoft Sans Serif"/>
                <a:cs typeface="Microsoft Sans Serif"/>
              </a:rPr>
              <a:t>39A, </a:t>
            </a:r>
            <a:r>
              <a:rPr sz="1600" spc="-150" dirty="0">
                <a:latin typeface="Microsoft Sans Serif"/>
                <a:cs typeface="Microsoft Sans Serif"/>
              </a:rPr>
              <a:t>CCAFLC-</a:t>
            </a:r>
            <a:r>
              <a:rPr sz="1600" dirty="0">
                <a:latin typeface="Microsoft Sans Serif"/>
                <a:cs typeface="Microsoft Sans Serif"/>
              </a:rPr>
              <a:t>40,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55" dirty="0">
                <a:latin typeface="Microsoft Sans Serif"/>
                <a:cs typeface="Microsoft Sans Serif"/>
              </a:rPr>
              <a:t>CCAFSLC-</a:t>
            </a:r>
            <a:r>
              <a:rPr sz="1600" spc="70" dirty="0">
                <a:latin typeface="Microsoft Sans Serif"/>
                <a:cs typeface="Microsoft Sans Serif"/>
              </a:rPr>
              <a:t>40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are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positioned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along 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eastern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coastline.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90170" marR="614680" indent="133985">
              <a:lnSpc>
                <a:spcPct val="100000"/>
              </a:lnSpc>
              <a:buFont typeface="Arial MT"/>
              <a:buChar char="•"/>
              <a:tabLst>
                <a:tab pos="224154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Upon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zooming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in,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it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seems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both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50" dirty="0">
                <a:latin typeface="Microsoft Sans Serif"/>
                <a:cs typeface="Microsoft Sans Serif"/>
              </a:rPr>
              <a:t>CCAFLC-</a:t>
            </a:r>
            <a:r>
              <a:rPr sz="1600" spc="70" dirty="0">
                <a:latin typeface="Microsoft Sans Serif"/>
                <a:cs typeface="Microsoft Sans Serif"/>
              </a:rPr>
              <a:t>40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155" dirty="0">
                <a:latin typeface="Microsoft Sans Serif"/>
                <a:cs typeface="Microsoft Sans Serif"/>
              </a:rPr>
              <a:t>CCAFSLC-</a:t>
            </a:r>
            <a:r>
              <a:rPr sz="1600" spc="70" dirty="0">
                <a:latin typeface="Microsoft Sans Serif"/>
                <a:cs typeface="Microsoft Sans Serif"/>
              </a:rPr>
              <a:t>40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are </a:t>
            </a:r>
            <a:r>
              <a:rPr sz="1600" spc="-10" dirty="0">
                <a:latin typeface="Microsoft Sans Serif"/>
                <a:cs typeface="Microsoft Sans Serif"/>
              </a:rPr>
              <a:t>situated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very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close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proximity</a:t>
            </a:r>
            <a:r>
              <a:rPr sz="1600" dirty="0">
                <a:latin typeface="Microsoft Sans Serif"/>
                <a:cs typeface="Microsoft Sans Serif"/>
              </a:rPr>
              <a:t> to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each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other.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7666" y="2240279"/>
            <a:ext cx="10991850" cy="2995295"/>
          </a:xfrm>
          <a:custGeom>
            <a:avLst/>
            <a:gdLst/>
            <a:ahLst/>
            <a:cxnLst/>
            <a:rect l="l" t="t" r="r" b="b"/>
            <a:pathLst>
              <a:path w="10991850" h="2995295">
                <a:moveTo>
                  <a:pt x="1102474" y="2659253"/>
                </a:moveTo>
                <a:lnTo>
                  <a:pt x="1066901" y="2672981"/>
                </a:lnTo>
                <a:lnTo>
                  <a:pt x="35534" y="0"/>
                </a:lnTo>
                <a:lnTo>
                  <a:pt x="0" y="13716"/>
                </a:lnTo>
                <a:lnTo>
                  <a:pt x="1031341" y="2686697"/>
                </a:lnTo>
                <a:lnTo>
                  <a:pt x="995794" y="2700401"/>
                </a:lnTo>
                <a:lnTo>
                  <a:pt x="1090282" y="2786380"/>
                </a:lnTo>
                <a:lnTo>
                  <a:pt x="1098130" y="2704465"/>
                </a:lnTo>
                <a:lnTo>
                  <a:pt x="1102474" y="2659253"/>
                </a:lnTo>
                <a:close/>
              </a:path>
              <a:path w="10991850" h="2995295">
                <a:moveTo>
                  <a:pt x="10007333" y="1905000"/>
                </a:moveTo>
                <a:lnTo>
                  <a:pt x="9986759" y="1872996"/>
                </a:lnTo>
                <a:lnTo>
                  <a:pt x="8923172" y="2552738"/>
                </a:lnTo>
                <a:lnTo>
                  <a:pt x="8902687" y="2520696"/>
                </a:lnTo>
                <a:lnTo>
                  <a:pt x="8837155" y="2630424"/>
                </a:lnTo>
                <a:lnTo>
                  <a:pt x="8964282" y="2616962"/>
                </a:lnTo>
                <a:lnTo>
                  <a:pt x="8950300" y="2595118"/>
                </a:lnTo>
                <a:lnTo>
                  <a:pt x="8943734" y="2584869"/>
                </a:lnTo>
                <a:lnTo>
                  <a:pt x="10007333" y="1905000"/>
                </a:lnTo>
                <a:close/>
              </a:path>
              <a:path w="10991850" h="2995295">
                <a:moveTo>
                  <a:pt x="10458310" y="2877058"/>
                </a:moveTo>
                <a:lnTo>
                  <a:pt x="10420248" y="2879483"/>
                </a:lnTo>
                <a:lnTo>
                  <a:pt x="10357345" y="1896872"/>
                </a:lnTo>
                <a:lnTo>
                  <a:pt x="10319245" y="1899412"/>
                </a:lnTo>
                <a:lnTo>
                  <a:pt x="10382275" y="2881884"/>
                </a:lnTo>
                <a:lnTo>
                  <a:pt x="10344264" y="2884297"/>
                </a:lnTo>
                <a:lnTo>
                  <a:pt x="10408653" y="2994787"/>
                </a:lnTo>
                <a:lnTo>
                  <a:pt x="10448239" y="2900934"/>
                </a:lnTo>
                <a:lnTo>
                  <a:pt x="10458310" y="2877058"/>
                </a:lnTo>
                <a:close/>
              </a:path>
              <a:path w="10991850" h="2995295">
                <a:moveTo>
                  <a:pt x="10991329" y="2804287"/>
                </a:moveTo>
                <a:lnTo>
                  <a:pt x="10983786" y="2734437"/>
                </a:lnTo>
                <a:lnTo>
                  <a:pt x="10977613" y="2677160"/>
                </a:lnTo>
                <a:lnTo>
                  <a:pt x="10945470" y="2697835"/>
                </a:lnTo>
                <a:lnTo>
                  <a:pt x="10435069" y="1903095"/>
                </a:lnTo>
                <a:lnTo>
                  <a:pt x="10403065" y="1923669"/>
                </a:lnTo>
                <a:lnTo>
                  <a:pt x="10913478" y="2718422"/>
                </a:lnTo>
                <a:lnTo>
                  <a:pt x="10881474" y="2739009"/>
                </a:lnTo>
                <a:lnTo>
                  <a:pt x="10991329" y="2804287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35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Folium</a:t>
            </a:r>
            <a:r>
              <a:rPr spc="5" dirty="0"/>
              <a:t> </a:t>
            </a:r>
            <a:r>
              <a:rPr spc="-45" dirty="0"/>
              <a:t>Map</a:t>
            </a:r>
            <a:r>
              <a:rPr spc="-5" dirty="0"/>
              <a:t> </a:t>
            </a:r>
            <a:r>
              <a:rPr spc="-100" dirty="0"/>
              <a:t>Screenshot</a:t>
            </a:r>
            <a:r>
              <a:rPr spc="-10" dirty="0"/>
              <a:t> </a:t>
            </a:r>
            <a:r>
              <a:rPr spc="125" dirty="0"/>
              <a:t>2</a:t>
            </a:r>
            <a:r>
              <a:rPr spc="5" dirty="0"/>
              <a:t> </a:t>
            </a:r>
            <a:r>
              <a:rPr spc="565" dirty="0"/>
              <a:t>–</a:t>
            </a:r>
            <a:r>
              <a:rPr spc="-10" dirty="0"/>
              <a:t> </a:t>
            </a:r>
            <a:r>
              <a:rPr spc="-114" dirty="0"/>
              <a:t>Success/Failed</a:t>
            </a:r>
            <a:r>
              <a:rPr spc="5" dirty="0"/>
              <a:t> </a:t>
            </a:r>
            <a:r>
              <a:rPr spc="-125" dirty="0"/>
              <a:t>Launches</a:t>
            </a:r>
            <a:r>
              <a:rPr spc="-10" dirty="0"/>
              <a:t> </a:t>
            </a:r>
            <a:r>
              <a:rPr dirty="0"/>
              <a:t>for</a:t>
            </a:r>
            <a:r>
              <a:rPr spc="5" dirty="0"/>
              <a:t> </a:t>
            </a:r>
            <a:r>
              <a:rPr spc="-110" dirty="0"/>
              <a:t>Launch</a:t>
            </a:r>
            <a:r>
              <a:rPr spc="10" dirty="0"/>
              <a:t> </a:t>
            </a:r>
            <a:r>
              <a:rPr spc="-20" dirty="0"/>
              <a:t>Sites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90" y="5782817"/>
            <a:ext cx="10754995" cy="58547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376555" indent="-28638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376555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Upon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zooming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in,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50" dirty="0">
                <a:latin typeface="Microsoft Sans Serif"/>
                <a:cs typeface="Microsoft Sans Serif"/>
              </a:rPr>
              <a:t> can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see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(</a:t>
            </a:r>
            <a:r>
              <a:rPr sz="1600" spc="-50" dirty="0">
                <a:solidFill>
                  <a:srgbClr val="538235"/>
                </a:solidFill>
                <a:latin typeface="Microsoft Sans Serif"/>
                <a:cs typeface="Microsoft Sans Serif"/>
              </a:rPr>
              <a:t>green</a:t>
            </a:r>
            <a:r>
              <a:rPr sz="1600" spc="-50" dirty="0">
                <a:latin typeface="Microsoft Sans Serif"/>
                <a:cs typeface="Microsoft Sans Serif"/>
              </a:rPr>
              <a:t>)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failure</a:t>
            </a:r>
            <a:r>
              <a:rPr sz="1600" spc="-30" dirty="0">
                <a:latin typeface="Microsoft Sans Serif"/>
                <a:cs typeface="Microsoft Sans Serif"/>
              </a:rPr>
              <a:t> (</a:t>
            </a:r>
            <a:r>
              <a:rPr sz="16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600" spc="-30" dirty="0">
                <a:latin typeface="Microsoft Sans Serif"/>
                <a:cs typeface="Microsoft Sans Serif"/>
              </a:rPr>
              <a:t>)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marks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each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site.</a:t>
            </a:r>
            <a:endParaRPr sz="1600">
              <a:latin typeface="Microsoft Sans Serif"/>
              <a:cs typeface="Microsoft Sans Serif"/>
            </a:endParaRPr>
          </a:p>
          <a:p>
            <a:pPr marL="347980" indent="-257810">
              <a:lnSpc>
                <a:spcPct val="100000"/>
              </a:lnSpc>
              <a:buFont typeface="Arial MT"/>
              <a:buChar char="•"/>
              <a:tabLst>
                <a:tab pos="347980" algn="l"/>
              </a:tabLst>
            </a:pPr>
            <a:r>
              <a:rPr sz="1600" dirty="0">
                <a:latin typeface="Microsoft Sans Serif"/>
                <a:cs typeface="Microsoft Sans Serif"/>
              </a:rPr>
              <a:t>Out</a:t>
            </a:r>
            <a:r>
              <a:rPr sz="1600" spc="-7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13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launches,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04" dirty="0">
                <a:latin typeface="Microsoft Sans Serif"/>
                <a:cs typeface="Microsoft Sans Serif"/>
              </a:rPr>
              <a:t>KSC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LC-</a:t>
            </a:r>
            <a:r>
              <a:rPr sz="1600" dirty="0">
                <a:latin typeface="Microsoft Sans Serif"/>
                <a:cs typeface="Microsoft Sans Serif"/>
              </a:rPr>
              <a:t>39A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has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achieved</a:t>
            </a:r>
            <a:r>
              <a:rPr sz="1600" dirty="0">
                <a:latin typeface="Microsoft Sans Serif"/>
                <a:cs typeface="Microsoft Sans Serif"/>
              </a:rPr>
              <a:t> the </a:t>
            </a:r>
            <a:r>
              <a:rPr sz="1600" spc="-10" dirty="0">
                <a:latin typeface="Microsoft Sans Serif"/>
                <a:cs typeface="Microsoft Sans Serif"/>
              </a:rPr>
              <a:t>highest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 with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10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successful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missions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(10/13=76.9%)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9870" y="5465775"/>
            <a:ext cx="655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8440" algn="l"/>
                <a:tab pos="5410835" algn="l"/>
              </a:tabLst>
            </a:pPr>
            <a:r>
              <a:rPr sz="2700" spc="-345" baseline="1543" dirty="0">
                <a:latin typeface="Microsoft Sans Serif"/>
                <a:cs typeface="Microsoft Sans Serif"/>
              </a:rPr>
              <a:t>KSC</a:t>
            </a:r>
            <a:r>
              <a:rPr sz="2700" spc="172" baseline="1543" dirty="0">
                <a:latin typeface="Microsoft Sans Serif"/>
                <a:cs typeface="Microsoft Sans Serif"/>
              </a:rPr>
              <a:t> </a:t>
            </a:r>
            <a:r>
              <a:rPr sz="2700" spc="-202" baseline="1543" dirty="0">
                <a:latin typeface="Microsoft Sans Serif"/>
                <a:cs typeface="Microsoft Sans Serif"/>
              </a:rPr>
              <a:t>LC-</a:t>
            </a:r>
            <a:r>
              <a:rPr sz="2700" spc="-37" baseline="1543" dirty="0">
                <a:latin typeface="Microsoft Sans Serif"/>
                <a:cs typeface="Microsoft Sans Serif"/>
              </a:rPr>
              <a:t>39A</a:t>
            </a:r>
            <a:r>
              <a:rPr sz="2700" baseline="1543" dirty="0">
                <a:latin typeface="Microsoft Sans Serif"/>
                <a:cs typeface="Microsoft Sans Serif"/>
              </a:rPr>
              <a:t>	</a:t>
            </a:r>
            <a:r>
              <a:rPr sz="2700" spc="-254" baseline="3086" dirty="0">
                <a:latin typeface="Microsoft Sans Serif"/>
                <a:cs typeface="Microsoft Sans Serif"/>
              </a:rPr>
              <a:t>CCALC-</a:t>
            </a:r>
            <a:r>
              <a:rPr sz="2700" spc="82" baseline="3086" dirty="0">
                <a:latin typeface="Microsoft Sans Serif"/>
                <a:cs typeface="Microsoft Sans Serif"/>
              </a:rPr>
              <a:t>40</a:t>
            </a:r>
            <a:r>
              <a:rPr sz="2700" baseline="3086" dirty="0">
                <a:latin typeface="Microsoft Sans Serif"/>
                <a:cs typeface="Microsoft Sans Serif"/>
              </a:rPr>
              <a:t>	</a:t>
            </a:r>
            <a:r>
              <a:rPr sz="1800" spc="-170" dirty="0">
                <a:latin typeface="Microsoft Sans Serif"/>
                <a:cs typeface="Microsoft Sans Serif"/>
              </a:rPr>
              <a:t>CCAFLC-</a:t>
            </a:r>
            <a:r>
              <a:rPr sz="1800" spc="45" dirty="0">
                <a:latin typeface="Microsoft Sans Serif"/>
                <a:cs typeface="Microsoft Sans Serif"/>
              </a:rPr>
              <a:t>40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44167" y="1110996"/>
            <a:ext cx="9311640" cy="4310380"/>
            <a:chOff x="1344167" y="1110996"/>
            <a:chExt cx="9311640" cy="43103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167" y="1110996"/>
              <a:ext cx="9311640" cy="31089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5691" y="4219956"/>
              <a:ext cx="1156716" cy="11948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5823" y="4244340"/>
              <a:ext cx="1478279" cy="11765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7603" y="4226052"/>
              <a:ext cx="1187196" cy="11780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1951" y="4230624"/>
              <a:ext cx="1133855" cy="11170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31264" y="2661665"/>
              <a:ext cx="8845550" cy="1802130"/>
            </a:xfrm>
            <a:custGeom>
              <a:avLst/>
              <a:gdLst/>
              <a:ahLst/>
              <a:cxnLst/>
              <a:rect l="l" t="t" r="r" b="b"/>
              <a:pathLst>
                <a:path w="8845550" h="1802129">
                  <a:moveTo>
                    <a:pt x="114300" y="1529588"/>
                  </a:moveTo>
                  <a:lnTo>
                    <a:pt x="76200" y="1529588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1529588"/>
                  </a:lnTo>
                  <a:lnTo>
                    <a:pt x="0" y="1529588"/>
                  </a:lnTo>
                  <a:lnTo>
                    <a:pt x="57150" y="1643888"/>
                  </a:lnTo>
                  <a:lnTo>
                    <a:pt x="104775" y="1548638"/>
                  </a:lnTo>
                  <a:lnTo>
                    <a:pt x="114300" y="1529588"/>
                  </a:lnTo>
                  <a:close/>
                </a:path>
                <a:path w="8845550" h="1802129">
                  <a:moveTo>
                    <a:pt x="7961122" y="1024763"/>
                  </a:moveTo>
                  <a:lnTo>
                    <a:pt x="7955788" y="986917"/>
                  </a:lnTo>
                  <a:lnTo>
                    <a:pt x="3689591" y="1591551"/>
                  </a:lnTo>
                  <a:lnTo>
                    <a:pt x="3684270" y="1553845"/>
                  </a:lnTo>
                  <a:lnTo>
                    <a:pt x="3579114" y="1626489"/>
                  </a:lnTo>
                  <a:lnTo>
                    <a:pt x="3700272" y="1667002"/>
                  </a:lnTo>
                  <a:lnTo>
                    <a:pt x="3695306" y="1631950"/>
                  </a:lnTo>
                  <a:lnTo>
                    <a:pt x="3694938" y="1629295"/>
                  </a:lnTo>
                  <a:lnTo>
                    <a:pt x="7961122" y="1024763"/>
                  </a:lnTo>
                  <a:close/>
                </a:path>
                <a:path w="8845550" h="1802129">
                  <a:moveTo>
                    <a:pt x="7967345" y="1148080"/>
                  </a:moveTo>
                  <a:lnTo>
                    <a:pt x="7951343" y="1113536"/>
                  </a:lnTo>
                  <a:lnTo>
                    <a:pt x="6613118" y="1732813"/>
                  </a:lnTo>
                  <a:lnTo>
                    <a:pt x="6597142" y="1698244"/>
                  </a:lnTo>
                  <a:lnTo>
                    <a:pt x="6517386" y="1798066"/>
                  </a:lnTo>
                  <a:lnTo>
                    <a:pt x="6645148" y="1802003"/>
                  </a:lnTo>
                  <a:lnTo>
                    <a:pt x="6632803" y="1775333"/>
                  </a:lnTo>
                  <a:lnTo>
                    <a:pt x="6629108" y="1767357"/>
                  </a:lnTo>
                  <a:lnTo>
                    <a:pt x="7967345" y="1148080"/>
                  </a:lnTo>
                  <a:close/>
                </a:path>
                <a:path w="8845550" h="1802129">
                  <a:moveTo>
                    <a:pt x="8845169" y="1766316"/>
                  </a:moveTo>
                  <a:lnTo>
                    <a:pt x="8843975" y="1691386"/>
                  </a:lnTo>
                  <a:lnTo>
                    <a:pt x="8843962" y="1690624"/>
                  </a:lnTo>
                  <a:lnTo>
                    <a:pt x="8843137" y="1638554"/>
                  </a:lnTo>
                  <a:lnTo>
                    <a:pt x="8809291" y="1656181"/>
                  </a:lnTo>
                  <a:lnTo>
                    <a:pt x="8675497" y="1399413"/>
                  </a:lnTo>
                  <a:lnTo>
                    <a:pt x="8641715" y="1416939"/>
                  </a:lnTo>
                  <a:lnTo>
                    <a:pt x="8775535" y="1673758"/>
                  </a:lnTo>
                  <a:lnTo>
                    <a:pt x="8741664" y="1691386"/>
                  </a:lnTo>
                  <a:lnTo>
                    <a:pt x="8845169" y="1766316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27785" y="5488330"/>
            <a:ext cx="1344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Microsoft Sans Serif"/>
                <a:cs typeface="Microsoft Sans Serif"/>
              </a:rPr>
              <a:t>VAFB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SLC-</a:t>
            </a:r>
            <a:r>
              <a:rPr sz="1800" spc="-35" dirty="0">
                <a:latin typeface="Microsoft Sans Serif"/>
                <a:cs typeface="Microsoft Sans Serif"/>
              </a:rPr>
              <a:t>4E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24692" y="6459425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Folium</a:t>
            </a:r>
            <a:r>
              <a:rPr spc="-5" dirty="0"/>
              <a:t> </a:t>
            </a:r>
            <a:r>
              <a:rPr spc="-45" dirty="0"/>
              <a:t>Map</a:t>
            </a:r>
            <a:r>
              <a:rPr spc="-15" dirty="0"/>
              <a:t> </a:t>
            </a:r>
            <a:r>
              <a:rPr spc="-100" dirty="0"/>
              <a:t>Screenshot</a:t>
            </a:r>
            <a:r>
              <a:rPr spc="-20" dirty="0"/>
              <a:t> </a:t>
            </a:r>
            <a:r>
              <a:rPr spc="125" dirty="0"/>
              <a:t>3</a:t>
            </a:r>
            <a:r>
              <a:rPr spc="-5" dirty="0"/>
              <a:t> </a:t>
            </a:r>
            <a:r>
              <a:rPr spc="565" dirty="0"/>
              <a:t>–</a:t>
            </a:r>
            <a:r>
              <a:rPr spc="-25" dirty="0"/>
              <a:t> </a:t>
            </a:r>
            <a:r>
              <a:rPr spc="-40" dirty="0"/>
              <a:t>Proximity</a:t>
            </a:r>
            <a:r>
              <a:rPr dirty="0"/>
              <a:t> of</a:t>
            </a:r>
            <a:r>
              <a:rPr spc="-5" dirty="0"/>
              <a:t> </a:t>
            </a:r>
            <a:r>
              <a:rPr spc="-110" dirty="0"/>
              <a:t>Launch</a:t>
            </a:r>
            <a:r>
              <a:rPr spc="-20" dirty="0"/>
              <a:t> </a:t>
            </a:r>
            <a:r>
              <a:rPr spc="-85" dirty="0"/>
              <a:t>Sites</a:t>
            </a:r>
            <a:r>
              <a:rPr spc="-20" dirty="0"/>
              <a:t> </a:t>
            </a:r>
            <a:r>
              <a:rPr dirty="0"/>
              <a:t>to</a:t>
            </a:r>
            <a:r>
              <a:rPr spc="-20" dirty="0"/>
              <a:t> Other </a:t>
            </a:r>
            <a:r>
              <a:rPr spc="-40" dirty="0"/>
              <a:t>Areas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952500"/>
            <a:ext cx="12192000" cy="2814955"/>
            <a:chOff x="0" y="952500"/>
            <a:chExt cx="12192000" cy="2814955"/>
          </a:xfrm>
        </p:grpSpPr>
        <p:sp>
          <p:nvSpPr>
            <p:cNvPr id="4" name="object 4"/>
            <p:cNvSpPr/>
            <p:nvPr/>
          </p:nvSpPr>
          <p:spPr>
            <a:xfrm>
              <a:off x="0" y="952500"/>
              <a:ext cx="12192000" cy="105410"/>
            </a:xfrm>
            <a:custGeom>
              <a:avLst/>
              <a:gdLst/>
              <a:ahLst/>
              <a:cxnLst/>
              <a:rect l="l" t="t" r="r" b="b"/>
              <a:pathLst>
                <a:path w="12192000" h="105409">
                  <a:moveTo>
                    <a:pt x="12192000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2192000" y="1051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91" y="1098804"/>
              <a:ext cx="10797540" cy="26685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672578" y="3989070"/>
            <a:ext cx="3801110" cy="1076325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 marR="212090" indent="-8255">
              <a:lnSpc>
                <a:spcPct val="100000"/>
              </a:lnSpc>
              <a:spcBef>
                <a:spcPts val="254"/>
              </a:spcBef>
              <a:buSzPct val="93750"/>
              <a:buFont typeface="Arial MT"/>
              <a:buChar char="•"/>
              <a:tabLst>
                <a:tab pos="162560" algn="l"/>
              </a:tabLst>
            </a:pPr>
            <a:r>
              <a:rPr sz="1600" spc="-95" dirty="0">
                <a:latin typeface="Microsoft Sans Serif"/>
                <a:cs typeface="Microsoft Sans Serif"/>
              </a:rPr>
              <a:t>	These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figures</a:t>
            </a:r>
            <a:r>
              <a:rPr sz="1600" spc="-9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show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PolyLine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between </a:t>
            </a:r>
            <a:r>
              <a:rPr sz="1600" spc="-160" dirty="0">
                <a:latin typeface="Microsoft Sans Serif"/>
                <a:cs typeface="Microsoft Sans Serif"/>
              </a:rPr>
              <a:t>CCAFSLC-</a:t>
            </a:r>
            <a:r>
              <a:rPr sz="1600" spc="65" dirty="0">
                <a:latin typeface="Microsoft Sans Serif"/>
                <a:cs typeface="Microsoft Sans Serif"/>
              </a:rPr>
              <a:t>40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selected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coastline </a:t>
            </a:r>
            <a:r>
              <a:rPr sz="1600" dirty="0">
                <a:latin typeface="Microsoft Sans Serif"/>
                <a:cs typeface="Microsoft Sans Serif"/>
              </a:rPr>
              <a:t>point,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etc.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412" y="3855720"/>
            <a:ext cx="6845808" cy="27523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52986" y="6336588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9688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Dashboard</a:t>
            </a:r>
            <a:r>
              <a:rPr spc="-55" dirty="0"/>
              <a:t> </a:t>
            </a:r>
            <a:r>
              <a:rPr spc="-140" dirty="0"/>
              <a:t>Screen</a:t>
            </a:r>
            <a:r>
              <a:rPr spc="-40" dirty="0"/>
              <a:t> </a:t>
            </a:r>
            <a:r>
              <a:rPr spc="-30" dirty="0"/>
              <a:t>Shot</a:t>
            </a:r>
            <a:r>
              <a:rPr spc="-45" dirty="0"/>
              <a:t> </a:t>
            </a:r>
            <a:r>
              <a:rPr spc="125" dirty="0"/>
              <a:t>1</a:t>
            </a:r>
            <a:r>
              <a:rPr spc="-30" dirty="0"/>
              <a:t> </a:t>
            </a:r>
            <a:r>
              <a:rPr spc="565" dirty="0"/>
              <a:t>–</a:t>
            </a:r>
            <a:r>
              <a:rPr spc="-35" dirty="0"/>
              <a:t> </a:t>
            </a:r>
            <a:r>
              <a:rPr spc="-30" dirty="0"/>
              <a:t>Total</a:t>
            </a:r>
            <a:r>
              <a:rPr spc="-45" dirty="0"/>
              <a:t> </a:t>
            </a:r>
            <a:r>
              <a:rPr spc="-185" dirty="0"/>
              <a:t>Success</a:t>
            </a:r>
            <a:r>
              <a:rPr dirty="0"/>
              <a:t> </a:t>
            </a:r>
            <a:r>
              <a:rPr spc="-130" dirty="0"/>
              <a:t>Launches</a:t>
            </a:r>
            <a:r>
              <a:rPr spc="-35" dirty="0"/>
              <a:t> </a:t>
            </a:r>
            <a:r>
              <a:rPr spc="-10" dirty="0"/>
              <a:t>By</a:t>
            </a:r>
            <a:r>
              <a:rPr spc="-4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-25" dirty="0"/>
              <a:t>Sites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8733" y="4975097"/>
            <a:ext cx="11250295" cy="126238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274320" rIns="0" bIns="0" rtlCol="0">
            <a:spAutoFit/>
          </a:bodyPr>
          <a:lstStyle/>
          <a:p>
            <a:pPr marL="377190" indent="-286385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377190" algn="l"/>
              </a:tabLst>
            </a:pPr>
            <a:r>
              <a:rPr sz="2000" spc="-110" dirty="0">
                <a:latin typeface="Microsoft Sans Serif"/>
                <a:cs typeface="Microsoft Sans Serif"/>
              </a:rPr>
              <a:t>The</a:t>
            </a:r>
            <a:r>
              <a:rPr sz="2000" spc="-10" dirty="0">
                <a:latin typeface="Microsoft Sans Serif"/>
                <a:cs typeface="Microsoft Sans Serif"/>
              </a:rPr>
              <a:t> location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 </a:t>
            </a:r>
            <a:r>
              <a:rPr sz="2000" spc="-55" dirty="0">
                <a:latin typeface="Microsoft Sans Serif"/>
                <a:cs typeface="Microsoft Sans Serif"/>
              </a:rPr>
              <a:t>launch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appears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significant </a:t>
            </a:r>
            <a:r>
              <a:rPr sz="2000" dirty="0">
                <a:latin typeface="Microsoft Sans Serif"/>
                <a:cs typeface="Microsoft Sans Serif"/>
              </a:rPr>
              <a:t>contributing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factor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 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success</a:t>
            </a:r>
            <a:r>
              <a:rPr sz="2000" dirty="0">
                <a:latin typeface="Microsoft Sans Serif"/>
                <a:cs typeface="Microsoft Sans Serif"/>
              </a:rPr>
              <a:t> of </a:t>
            </a:r>
            <a:r>
              <a:rPr sz="2000" spc="-10" dirty="0"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5"/>
              </a:spcBef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377190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77190" algn="l"/>
              </a:tabLst>
            </a:pPr>
            <a:r>
              <a:rPr sz="2000" spc="-260" dirty="0">
                <a:latin typeface="Microsoft Sans Serif"/>
                <a:cs typeface="Microsoft Sans Serif"/>
              </a:rPr>
              <a:t>KSC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LC-</a:t>
            </a:r>
            <a:r>
              <a:rPr sz="2000" dirty="0">
                <a:latin typeface="Microsoft Sans Serif"/>
                <a:cs typeface="Microsoft Sans Serif"/>
              </a:rPr>
              <a:t>39A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has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most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launches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compared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other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sites.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9872" y="1461516"/>
            <a:ext cx="11326495" cy="3434079"/>
            <a:chOff x="499872" y="1461516"/>
            <a:chExt cx="11326495" cy="343407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972" y="1577453"/>
              <a:ext cx="11250168" cy="31653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8922" y="1480566"/>
              <a:ext cx="11288395" cy="3395979"/>
            </a:xfrm>
            <a:custGeom>
              <a:avLst/>
              <a:gdLst/>
              <a:ahLst/>
              <a:cxnLst/>
              <a:rect l="l" t="t" r="r" b="b"/>
              <a:pathLst>
                <a:path w="11288395" h="3395979">
                  <a:moveTo>
                    <a:pt x="0" y="3395472"/>
                  </a:moveTo>
                  <a:lnTo>
                    <a:pt x="11288268" y="3395472"/>
                  </a:lnTo>
                  <a:lnTo>
                    <a:pt x="11288268" y="0"/>
                  </a:lnTo>
                  <a:lnTo>
                    <a:pt x="0" y="0"/>
                  </a:lnTo>
                  <a:lnTo>
                    <a:pt x="0" y="3395472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8731" y="2246376"/>
              <a:ext cx="1359407" cy="926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70" dirty="0">
                <a:latin typeface="Arial"/>
                <a:cs typeface="Arial"/>
              </a:rPr>
              <a:t>Introduction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7367" y="1044044"/>
            <a:ext cx="5326380" cy="5045075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960"/>
              </a:spcBef>
            </a:pPr>
            <a:r>
              <a:rPr sz="2800" b="1" spc="-200" dirty="0">
                <a:solidFill>
                  <a:srgbClr val="44536A"/>
                </a:solidFill>
                <a:latin typeface="Arial"/>
                <a:cs typeface="Arial"/>
              </a:rPr>
              <a:t>Project</a:t>
            </a:r>
            <a:r>
              <a:rPr sz="2800" b="1" spc="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b="1" spc="-245" dirty="0">
                <a:solidFill>
                  <a:srgbClr val="44536A"/>
                </a:solidFill>
                <a:latin typeface="Arial"/>
                <a:cs typeface="Arial"/>
              </a:rPr>
              <a:t>Background</a:t>
            </a:r>
            <a:r>
              <a:rPr sz="2800" b="1" spc="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sz="2800" b="1" spc="6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b="1" spc="-85" dirty="0">
                <a:solidFill>
                  <a:srgbClr val="44536A"/>
                </a:solidFill>
                <a:latin typeface="Arial"/>
                <a:cs typeface="Arial"/>
              </a:rPr>
              <a:t>Context:</a:t>
            </a:r>
            <a:endParaRPr sz="2800">
              <a:latin typeface="Arial"/>
              <a:cs typeface="Arial"/>
            </a:endParaRPr>
          </a:p>
          <a:p>
            <a:pPr marL="80645">
              <a:lnSpc>
                <a:spcPct val="100000"/>
              </a:lnSpc>
              <a:spcBef>
                <a:spcPts val="1260"/>
              </a:spcBef>
            </a:pPr>
            <a:r>
              <a:rPr sz="1900" spc="-125" dirty="0">
                <a:latin typeface="Microsoft Sans Serif"/>
                <a:cs typeface="Microsoft Sans Serif"/>
              </a:rPr>
              <a:t>SpaceX</a:t>
            </a:r>
            <a:r>
              <a:rPr sz="1900" dirty="0">
                <a:latin typeface="Microsoft Sans Serif"/>
                <a:cs typeface="Microsoft Sans Serif"/>
              </a:rPr>
              <a:t> </a:t>
            </a:r>
            <a:r>
              <a:rPr sz="1900" spc="-50" dirty="0">
                <a:latin typeface="Microsoft Sans Serif"/>
                <a:cs typeface="Microsoft Sans Serif"/>
              </a:rPr>
              <a:t>advertises</a:t>
            </a:r>
            <a:r>
              <a:rPr sz="1900" dirty="0">
                <a:latin typeface="Microsoft Sans Serif"/>
                <a:cs typeface="Microsoft Sans Serif"/>
              </a:rPr>
              <a:t> </a:t>
            </a:r>
            <a:r>
              <a:rPr sz="1900" spc="-55" dirty="0">
                <a:latin typeface="Microsoft Sans Serif"/>
                <a:cs typeface="Microsoft Sans Serif"/>
              </a:rPr>
              <a:t>Falcon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70" dirty="0">
                <a:latin typeface="Microsoft Sans Serif"/>
                <a:cs typeface="Microsoft Sans Serif"/>
              </a:rPr>
              <a:t>9</a:t>
            </a:r>
            <a:r>
              <a:rPr sz="1900" spc="-3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rocket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launches</a:t>
            </a:r>
            <a:endParaRPr sz="1900">
              <a:latin typeface="Microsoft Sans Serif"/>
              <a:cs typeface="Microsoft Sans Serif"/>
            </a:endParaRPr>
          </a:p>
          <a:p>
            <a:pPr marL="80645" marR="5080">
              <a:lnSpc>
                <a:spcPct val="100000"/>
              </a:lnSpc>
            </a:pPr>
            <a:r>
              <a:rPr sz="1900" dirty="0">
                <a:latin typeface="Microsoft Sans Serif"/>
                <a:cs typeface="Microsoft Sans Serif"/>
              </a:rPr>
              <a:t>on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its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-35" dirty="0">
                <a:latin typeface="Microsoft Sans Serif"/>
                <a:cs typeface="Microsoft Sans Serif"/>
              </a:rPr>
              <a:t>website,</a:t>
            </a:r>
            <a:r>
              <a:rPr sz="1900" spc="1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with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a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cost</a:t>
            </a:r>
            <a:r>
              <a:rPr sz="1900" spc="1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-10" dirty="0">
                <a:latin typeface="Microsoft Sans Serif"/>
                <a:cs typeface="Microsoft Sans Serif"/>
              </a:rPr>
              <a:t> </a:t>
            </a:r>
            <a:r>
              <a:rPr sz="1900" spc="70" dirty="0">
                <a:latin typeface="Microsoft Sans Serif"/>
                <a:cs typeface="Microsoft Sans Serif"/>
              </a:rPr>
              <a:t>62</a:t>
            </a:r>
            <a:r>
              <a:rPr sz="1900" spc="-1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million</a:t>
            </a:r>
            <a:r>
              <a:rPr sz="1900" spc="3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dollars; </a:t>
            </a:r>
            <a:r>
              <a:rPr sz="1900" dirty="0">
                <a:latin typeface="Microsoft Sans Serif"/>
                <a:cs typeface="Microsoft Sans Serif"/>
              </a:rPr>
              <a:t>other</a:t>
            </a:r>
            <a:r>
              <a:rPr sz="1900" spc="-25" dirty="0">
                <a:latin typeface="Microsoft Sans Serif"/>
                <a:cs typeface="Microsoft Sans Serif"/>
              </a:rPr>
              <a:t> </a:t>
            </a:r>
            <a:r>
              <a:rPr sz="1900" spc="-20" dirty="0">
                <a:latin typeface="Microsoft Sans Serif"/>
                <a:cs typeface="Microsoft Sans Serif"/>
              </a:rPr>
              <a:t>providers</a:t>
            </a:r>
            <a:r>
              <a:rPr sz="1900" dirty="0">
                <a:latin typeface="Microsoft Sans Serif"/>
                <a:cs typeface="Microsoft Sans Serif"/>
              </a:rPr>
              <a:t> cost</a:t>
            </a:r>
            <a:r>
              <a:rPr sz="1900" spc="-10" dirty="0">
                <a:latin typeface="Microsoft Sans Serif"/>
                <a:cs typeface="Microsoft Sans Serif"/>
              </a:rPr>
              <a:t> </a:t>
            </a:r>
            <a:r>
              <a:rPr sz="1900" spc="-20" dirty="0">
                <a:latin typeface="Microsoft Sans Serif"/>
                <a:cs typeface="Microsoft Sans Serif"/>
              </a:rPr>
              <a:t>upward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-30" dirty="0">
                <a:latin typeface="Microsoft Sans Serif"/>
                <a:cs typeface="Microsoft Sans Serif"/>
              </a:rPr>
              <a:t> </a:t>
            </a:r>
            <a:r>
              <a:rPr sz="1900" spc="70" dirty="0">
                <a:latin typeface="Microsoft Sans Serif"/>
                <a:cs typeface="Microsoft Sans Serif"/>
              </a:rPr>
              <a:t>165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million</a:t>
            </a:r>
            <a:r>
              <a:rPr sz="1900" spc="1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dollars </a:t>
            </a:r>
            <a:r>
              <a:rPr sz="1900" spc="-85" dirty="0">
                <a:latin typeface="Microsoft Sans Serif"/>
                <a:cs typeface="Microsoft Sans Serif"/>
              </a:rPr>
              <a:t>each.</a:t>
            </a:r>
            <a:r>
              <a:rPr sz="1900" spc="-20" dirty="0">
                <a:latin typeface="Microsoft Sans Serif"/>
                <a:cs typeface="Microsoft Sans Serif"/>
              </a:rPr>
              <a:t> </a:t>
            </a:r>
            <a:r>
              <a:rPr sz="1900" spc="-55" dirty="0">
                <a:latin typeface="Microsoft Sans Serif"/>
                <a:cs typeface="Microsoft Sans Serif"/>
              </a:rPr>
              <a:t>Much</a:t>
            </a:r>
            <a:r>
              <a:rPr sz="1900" spc="-3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-4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the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spc="-50" dirty="0">
                <a:latin typeface="Microsoft Sans Serif"/>
                <a:cs typeface="Microsoft Sans Serif"/>
              </a:rPr>
              <a:t>savings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is</a:t>
            </a:r>
            <a:r>
              <a:rPr sz="1900" spc="-40" dirty="0">
                <a:latin typeface="Microsoft Sans Serif"/>
                <a:cs typeface="Microsoft Sans Serif"/>
              </a:rPr>
              <a:t> </a:t>
            </a:r>
            <a:r>
              <a:rPr sz="1900" spc="-85" dirty="0">
                <a:latin typeface="Microsoft Sans Serif"/>
                <a:cs typeface="Microsoft Sans Serif"/>
              </a:rPr>
              <a:t>because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unlike</a:t>
            </a:r>
            <a:r>
              <a:rPr sz="1900" spc="-2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other rocket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spc="-30" dirty="0">
                <a:latin typeface="Microsoft Sans Serif"/>
                <a:cs typeface="Microsoft Sans Serif"/>
              </a:rPr>
              <a:t>providers,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-110" dirty="0">
                <a:latin typeface="Microsoft Sans Serif"/>
                <a:cs typeface="Microsoft Sans Serif"/>
              </a:rPr>
              <a:t>SpaceX’s</a:t>
            </a:r>
            <a:r>
              <a:rPr sz="1900" spc="-10" dirty="0">
                <a:latin typeface="Microsoft Sans Serif"/>
                <a:cs typeface="Microsoft Sans Serif"/>
              </a:rPr>
              <a:t> </a:t>
            </a:r>
            <a:r>
              <a:rPr sz="1900" spc="-55" dirty="0">
                <a:latin typeface="Microsoft Sans Serif"/>
                <a:cs typeface="Microsoft Sans Serif"/>
              </a:rPr>
              <a:t>Falcon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70" dirty="0">
                <a:latin typeface="Microsoft Sans Serif"/>
                <a:cs typeface="Microsoft Sans Serif"/>
              </a:rPr>
              <a:t>9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spc="-65" dirty="0">
                <a:latin typeface="Microsoft Sans Serif"/>
                <a:cs typeface="Microsoft Sans Serif"/>
              </a:rPr>
              <a:t>can</a:t>
            </a:r>
            <a:r>
              <a:rPr sz="1900" spc="-25" dirty="0">
                <a:latin typeface="Microsoft Sans Serif"/>
                <a:cs typeface="Microsoft Sans Serif"/>
              </a:rPr>
              <a:t> </a:t>
            </a:r>
            <a:r>
              <a:rPr sz="1900" spc="-55" dirty="0">
                <a:latin typeface="Microsoft Sans Serif"/>
                <a:cs typeface="Microsoft Sans Serif"/>
              </a:rPr>
              <a:t>reuse</a:t>
            </a:r>
            <a:r>
              <a:rPr sz="1900" spc="-25" dirty="0">
                <a:latin typeface="Microsoft Sans Serif"/>
                <a:cs typeface="Microsoft Sans Serif"/>
              </a:rPr>
              <a:t> the </a:t>
            </a:r>
            <a:r>
              <a:rPr sz="1900" dirty="0">
                <a:latin typeface="Microsoft Sans Serif"/>
                <a:cs typeface="Microsoft Sans Serif"/>
              </a:rPr>
              <a:t>first</a:t>
            </a:r>
            <a:r>
              <a:rPr sz="1900" spc="5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stage.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9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800" b="1" spc="-215" dirty="0">
                <a:solidFill>
                  <a:srgbClr val="44536A"/>
                </a:solidFill>
                <a:latin typeface="Arial"/>
                <a:cs typeface="Arial"/>
              </a:rPr>
              <a:t>Problem</a:t>
            </a:r>
            <a:r>
              <a:rPr sz="2800" b="1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44536A"/>
                </a:solidFill>
                <a:latin typeface="Arial"/>
                <a:cs typeface="Arial"/>
              </a:rPr>
              <a:t>to</a:t>
            </a:r>
            <a:r>
              <a:rPr sz="2800" b="1" spc="-1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b="1" spc="-80" dirty="0">
                <a:solidFill>
                  <a:srgbClr val="44536A"/>
                </a:solidFill>
                <a:latin typeface="Arial"/>
                <a:cs typeface="Arial"/>
              </a:rPr>
              <a:t>Solve:</a:t>
            </a:r>
            <a:endParaRPr sz="2800">
              <a:latin typeface="Arial"/>
              <a:cs typeface="Arial"/>
            </a:endParaRPr>
          </a:p>
          <a:p>
            <a:pPr marL="12700" marR="59690" algn="just">
              <a:lnSpc>
                <a:spcPct val="100000"/>
              </a:lnSpc>
              <a:spcBef>
                <a:spcPts val="1260"/>
              </a:spcBef>
            </a:pP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If</a:t>
            </a:r>
            <a:r>
              <a:rPr sz="19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we</a:t>
            </a:r>
            <a:r>
              <a:rPr sz="19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can</a:t>
            </a:r>
            <a:r>
              <a:rPr sz="19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if</a:t>
            </a:r>
            <a:r>
              <a:rPr sz="19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first</a:t>
            </a:r>
            <a:r>
              <a:rPr sz="19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stage</a:t>
            </a:r>
            <a:r>
              <a:rPr sz="19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will</a:t>
            </a:r>
            <a:r>
              <a:rPr sz="19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land,</a:t>
            </a:r>
            <a:r>
              <a:rPr sz="19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we </a:t>
            </a:r>
            <a:r>
              <a:rPr sz="19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can</a:t>
            </a:r>
            <a:r>
              <a:rPr sz="19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19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cost</a:t>
            </a:r>
            <a:r>
              <a:rPr sz="19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19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19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launch.</a:t>
            </a:r>
            <a:r>
              <a:rPr sz="19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latin typeface="Microsoft Sans Serif"/>
                <a:cs typeface="Microsoft Sans Serif"/>
              </a:rPr>
              <a:t>We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will</a:t>
            </a:r>
            <a:r>
              <a:rPr sz="1900" spc="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train</a:t>
            </a:r>
            <a:r>
              <a:rPr sz="1900" spc="15" dirty="0">
                <a:latin typeface="Microsoft Sans Serif"/>
                <a:cs typeface="Microsoft Sans Serif"/>
              </a:rPr>
              <a:t> </a:t>
            </a:r>
            <a:r>
              <a:rPr sz="1900" spc="-50" dirty="0">
                <a:latin typeface="Microsoft Sans Serif"/>
                <a:cs typeface="Microsoft Sans Serif"/>
              </a:rPr>
              <a:t>a </a:t>
            </a:r>
            <a:r>
              <a:rPr sz="1900" spc="-10" dirty="0">
                <a:latin typeface="Microsoft Sans Serif"/>
                <a:cs typeface="Microsoft Sans Serif"/>
              </a:rPr>
              <a:t>machine</a:t>
            </a:r>
            <a:r>
              <a:rPr sz="1900" spc="14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learning</a:t>
            </a:r>
            <a:r>
              <a:rPr sz="1900" spc="15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model</a:t>
            </a:r>
            <a:r>
              <a:rPr sz="1900" spc="13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using</a:t>
            </a:r>
            <a:r>
              <a:rPr sz="1900" spc="14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the</a:t>
            </a:r>
            <a:r>
              <a:rPr sz="1900" spc="13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previous</a:t>
            </a:r>
            <a:r>
              <a:rPr sz="1900" spc="140" dirty="0">
                <a:latin typeface="Microsoft Sans Serif"/>
                <a:cs typeface="Microsoft Sans Serif"/>
              </a:rPr>
              <a:t> </a:t>
            </a:r>
            <a:r>
              <a:rPr sz="1900" spc="-20" dirty="0">
                <a:latin typeface="Microsoft Sans Serif"/>
                <a:cs typeface="Microsoft Sans Serif"/>
              </a:rPr>
              <a:t>data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31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launches</a:t>
            </a:r>
            <a:r>
              <a:rPr sz="1900" spc="32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3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Falcon</a:t>
            </a:r>
            <a:r>
              <a:rPr sz="1900" spc="320" dirty="0">
                <a:latin typeface="Microsoft Sans Serif"/>
                <a:cs typeface="Microsoft Sans Serif"/>
              </a:rPr>
              <a:t> </a:t>
            </a:r>
            <a:r>
              <a:rPr sz="1900" spc="70" dirty="0">
                <a:latin typeface="Microsoft Sans Serif"/>
                <a:cs typeface="Microsoft Sans Serif"/>
              </a:rPr>
              <a:t>9</a:t>
            </a:r>
            <a:r>
              <a:rPr sz="1900" spc="30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rocket</a:t>
            </a:r>
            <a:r>
              <a:rPr sz="1900" spc="3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to</a:t>
            </a:r>
            <a:r>
              <a:rPr sz="1900" spc="3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predict</a:t>
            </a:r>
            <a:r>
              <a:rPr sz="1900" spc="31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if</a:t>
            </a:r>
            <a:r>
              <a:rPr sz="1900" spc="305" dirty="0">
                <a:latin typeface="Microsoft Sans Serif"/>
                <a:cs typeface="Microsoft Sans Serif"/>
              </a:rPr>
              <a:t> </a:t>
            </a:r>
            <a:r>
              <a:rPr sz="1900" spc="-25" dirty="0">
                <a:latin typeface="Microsoft Sans Serif"/>
                <a:cs typeface="Microsoft Sans Serif"/>
              </a:rPr>
              <a:t>the </a:t>
            </a:r>
            <a:r>
              <a:rPr sz="1900" dirty="0">
                <a:latin typeface="Microsoft Sans Serif"/>
                <a:cs typeface="Microsoft Sans Serif"/>
              </a:rPr>
              <a:t>first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spc="-30" dirty="0">
                <a:latin typeface="Microsoft Sans Serif"/>
                <a:cs typeface="Microsoft Sans Serif"/>
              </a:rPr>
              <a:t>stage</a:t>
            </a:r>
            <a:r>
              <a:rPr sz="1900" spc="2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the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spc="-125" dirty="0">
                <a:latin typeface="Microsoft Sans Serif"/>
                <a:cs typeface="Microsoft Sans Serif"/>
              </a:rPr>
              <a:t>SpaceX</a:t>
            </a:r>
            <a:r>
              <a:rPr sz="1900" spc="2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will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land</a:t>
            </a:r>
            <a:r>
              <a:rPr sz="1900" spc="2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or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spc="-20" dirty="0">
                <a:latin typeface="Microsoft Sans Serif"/>
                <a:cs typeface="Microsoft Sans Serif"/>
              </a:rPr>
              <a:t>not.</a:t>
            </a:r>
            <a:endParaRPr sz="19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0583" y="1477586"/>
            <a:ext cx="1459628" cy="44268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8847" y="1653539"/>
            <a:ext cx="2790444" cy="24902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8847" y="4462271"/>
            <a:ext cx="2790444" cy="140055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Dashboard</a:t>
            </a:r>
            <a:r>
              <a:rPr spc="-100" dirty="0"/>
              <a:t> </a:t>
            </a:r>
            <a:r>
              <a:rPr spc="-140" dirty="0"/>
              <a:t>Screen</a:t>
            </a:r>
            <a:r>
              <a:rPr spc="-50" dirty="0"/>
              <a:t> </a:t>
            </a:r>
            <a:r>
              <a:rPr spc="-30" dirty="0"/>
              <a:t>Shot</a:t>
            </a:r>
            <a:r>
              <a:rPr spc="-55" dirty="0"/>
              <a:t> </a:t>
            </a:r>
            <a:r>
              <a:rPr spc="125" dirty="0"/>
              <a:t>2</a:t>
            </a:r>
            <a:r>
              <a:rPr spc="-45" dirty="0"/>
              <a:t> </a:t>
            </a:r>
            <a:r>
              <a:rPr spc="565" dirty="0"/>
              <a:t>–</a:t>
            </a:r>
            <a:r>
              <a:rPr spc="-50" dirty="0"/>
              <a:t> </a:t>
            </a:r>
            <a:r>
              <a:rPr spc="-110" dirty="0"/>
              <a:t>Launch</a:t>
            </a:r>
            <a:r>
              <a:rPr spc="-50" dirty="0"/>
              <a:t> Site</a:t>
            </a:r>
            <a:r>
              <a:rPr spc="-60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spc="-40" dirty="0"/>
              <a:t>Highest</a:t>
            </a:r>
            <a:r>
              <a:rPr spc="-55" dirty="0"/>
              <a:t> </a:t>
            </a:r>
            <a:r>
              <a:rPr spc="-100" dirty="0"/>
              <a:t>Launch</a:t>
            </a:r>
            <a:r>
              <a:rPr spc="-50" dirty="0"/>
              <a:t> </a:t>
            </a:r>
            <a:r>
              <a:rPr spc="-185" dirty="0"/>
              <a:t>Success</a:t>
            </a:r>
            <a:r>
              <a:rPr spc="-5" dirty="0"/>
              <a:t> </a:t>
            </a:r>
            <a:r>
              <a:rPr spc="-10" dirty="0"/>
              <a:t>Ratio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873496" y="1548383"/>
            <a:ext cx="5702935" cy="3455035"/>
            <a:chOff x="5873496" y="1548383"/>
            <a:chExt cx="5702935" cy="3455035"/>
          </a:xfrm>
        </p:grpSpPr>
        <p:sp>
          <p:nvSpPr>
            <p:cNvPr id="5" name="object 5"/>
            <p:cNvSpPr/>
            <p:nvPr/>
          </p:nvSpPr>
          <p:spPr>
            <a:xfrm>
              <a:off x="5892546" y="1567433"/>
              <a:ext cx="5664835" cy="3416935"/>
            </a:xfrm>
            <a:custGeom>
              <a:avLst/>
              <a:gdLst/>
              <a:ahLst/>
              <a:cxnLst/>
              <a:rect l="l" t="t" r="r" b="b"/>
              <a:pathLst>
                <a:path w="5664834" h="3416935">
                  <a:moveTo>
                    <a:pt x="5664708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664708" y="3416808"/>
                  </a:lnTo>
                  <a:lnTo>
                    <a:pt x="566470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92546" y="1567433"/>
              <a:ext cx="5664835" cy="3416935"/>
            </a:xfrm>
            <a:custGeom>
              <a:avLst/>
              <a:gdLst/>
              <a:ahLst/>
              <a:cxnLst/>
              <a:rect l="l" t="t" r="r" b="b"/>
              <a:pathLst>
                <a:path w="5664834" h="3416935">
                  <a:moveTo>
                    <a:pt x="0" y="3416808"/>
                  </a:moveTo>
                  <a:lnTo>
                    <a:pt x="5664708" y="3416808"/>
                  </a:lnTo>
                  <a:lnTo>
                    <a:pt x="5664708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6385" algn="l"/>
                <a:tab pos="2753360" algn="l"/>
              </a:tabLst>
            </a:pPr>
            <a:r>
              <a:rPr spc="-70" dirty="0"/>
              <a:t>Using</a:t>
            </a:r>
            <a:r>
              <a:rPr spc="-4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dropdown</a:t>
            </a:r>
            <a:r>
              <a:rPr spc="-50" dirty="0"/>
              <a:t> </a:t>
            </a:r>
            <a:r>
              <a:rPr spc="-55" dirty="0"/>
              <a:t>menu</a:t>
            </a:r>
            <a:r>
              <a:rPr spc="-30" dirty="0"/>
              <a:t> </a:t>
            </a:r>
            <a:r>
              <a:rPr dirty="0"/>
              <a:t>on</a:t>
            </a:r>
            <a:r>
              <a:rPr spc="-35" dirty="0"/>
              <a:t> </a:t>
            </a:r>
            <a:r>
              <a:rPr spc="-25" dirty="0"/>
              <a:t>the </a:t>
            </a:r>
            <a:r>
              <a:rPr spc="-40" dirty="0"/>
              <a:t>dashboard</a:t>
            </a:r>
            <a:r>
              <a:rPr spc="-95" dirty="0"/>
              <a:t> </a:t>
            </a:r>
            <a:r>
              <a:rPr spc="-10" dirty="0"/>
              <a:t>allows</a:t>
            </a:r>
            <a:r>
              <a:rPr dirty="0"/>
              <a:t>	for</a:t>
            </a:r>
            <a:r>
              <a:rPr spc="-20" dirty="0"/>
              <a:t> viewing</a:t>
            </a:r>
            <a:r>
              <a:rPr spc="-30" dirty="0"/>
              <a:t> </a:t>
            </a:r>
            <a:r>
              <a:rPr spc="-45" dirty="0"/>
              <a:t>single </a:t>
            </a:r>
            <a:r>
              <a:rPr dirty="0"/>
              <a:t>site</a:t>
            </a:r>
            <a:r>
              <a:rPr spc="-110" dirty="0"/>
              <a:t> </a:t>
            </a:r>
            <a:r>
              <a:rPr spc="-10" dirty="0"/>
              <a:t>launches.</a:t>
            </a:r>
          </a:p>
          <a:p>
            <a:pPr>
              <a:lnSpc>
                <a:spcPct val="100000"/>
              </a:lnSpc>
              <a:spcBef>
                <a:spcPts val="165"/>
              </a:spcBef>
              <a:buFont typeface="Arial MT"/>
              <a:buChar char="•"/>
            </a:pPr>
            <a:endParaRPr spc="-10" dirty="0"/>
          </a:p>
          <a:p>
            <a:pPr marL="368300" marR="405130" indent="-368935">
              <a:lnSpc>
                <a:spcPct val="100000"/>
              </a:lnSpc>
              <a:buChar char="•"/>
              <a:tabLst>
                <a:tab pos="368300" algn="l"/>
                <a:tab pos="382270" algn="l"/>
              </a:tabLst>
            </a:pPr>
            <a:r>
              <a:rPr dirty="0">
                <a:latin typeface="Arial MT"/>
                <a:cs typeface="Arial MT"/>
              </a:rPr>
              <a:t>	</a:t>
            </a:r>
            <a:r>
              <a:rPr dirty="0"/>
              <a:t>At</a:t>
            </a:r>
            <a:r>
              <a:rPr spc="140" dirty="0"/>
              <a:t> </a:t>
            </a:r>
            <a:r>
              <a:rPr spc="-300" dirty="0"/>
              <a:t>KSC</a:t>
            </a:r>
            <a:r>
              <a:rPr spc="145" dirty="0"/>
              <a:t> </a:t>
            </a:r>
            <a:r>
              <a:rPr spc="-165" dirty="0"/>
              <a:t>LC-</a:t>
            </a:r>
            <a:r>
              <a:rPr dirty="0"/>
              <a:t>39A,</a:t>
            </a:r>
            <a:r>
              <a:rPr spc="140" dirty="0"/>
              <a:t> </a:t>
            </a:r>
            <a:r>
              <a:rPr dirty="0"/>
              <a:t>76.9%</a:t>
            </a:r>
            <a:r>
              <a:rPr spc="145" dirty="0"/>
              <a:t> </a:t>
            </a:r>
            <a:r>
              <a:rPr dirty="0"/>
              <a:t>of</a:t>
            </a:r>
            <a:r>
              <a:rPr spc="140" dirty="0"/>
              <a:t> </a:t>
            </a:r>
            <a:r>
              <a:rPr spc="-25" dirty="0"/>
              <a:t>the </a:t>
            </a:r>
            <a:r>
              <a:rPr spc="-85" dirty="0"/>
              <a:t>launches</a:t>
            </a:r>
            <a:r>
              <a:rPr spc="-20" dirty="0"/>
              <a:t> resulted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spc="-10" dirty="0"/>
              <a:t>success, </a:t>
            </a:r>
            <a:r>
              <a:rPr dirty="0"/>
              <a:t>while</a:t>
            </a:r>
            <a:r>
              <a:rPr spc="30" dirty="0"/>
              <a:t> </a:t>
            </a:r>
            <a:r>
              <a:rPr dirty="0"/>
              <a:t>23.1%</a:t>
            </a:r>
            <a:r>
              <a:rPr spc="30" dirty="0"/>
              <a:t> </a:t>
            </a:r>
            <a:r>
              <a:rPr spc="-70" dirty="0"/>
              <a:t>experienced</a:t>
            </a:r>
            <a:r>
              <a:rPr spc="15" dirty="0"/>
              <a:t> </a:t>
            </a:r>
            <a:r>
              <a:rPr spc="-35" dirty="0"/>
              <a:t>failure.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72668" y="1557527"/>
            <a:ext cx="4965700" cy="3446145"/>
            <a:chOff x="772668" y="1557527"/>
            <a:chExt cx="4965700" cy="344614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808" y="2274577"/>
              <a:ext cx="3706727" cy="23903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91718" y="1576577"/>
              <a:ext cx="4927600" cy="3408045"/>
            </a:xfrm>
            <a:custGeom>
              <a:avLst/>
              <a:gdLst/>
              <a:ahLst/>
              <a:cxnLst/>
              <a:rect l="l" t="t" r="r" b="b"/>
              <a:pathLst>
                <a:path w="4927600" h="3408045">
                  <a:moveTo>
                    <a:pt x="0" y="3407664"/>
                  </a:moveTo>
                  <a:lnTo>
                    <a:pt x="4927091" y="3407664"/>
                  </a:lnTo>
                  <a:lnTo>
                    <a:pt x="4927091" y="0"/>
                  </a:lnTo>
                  <a:lnTo>
                    <a:pt x="0" y="0"/>
                  </a:lnTo>
                  <a:lnTo>
                    <a:pt x="0" y="3407664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Dashboard</a:t>
            </a:r>
            <a:r>
              <a:rPr spc="-25" dirty="0"/>
              <a:t> </a:t>
            </a:r>
            <a:r>
              <a:rPr spc="-140" dirty="0"/>
              <a:t>Screen</a:t>
            </a:r>
            <a:r>
              <a:rPr spc="-40" dirty="0"/>
              <a:t> </a:t>
            </a:r>
            <a:r>
              <a:rPr spc="-30" dirty="0"/>
              <a:t>Shot</a:t>
            </a:r>
            <a:r>
              <a:rPr spc="-40" dirty="0"/>
              <a:t> </a:t>
            </a:r>
            <a:r>
              <a:rPr spc="125" dirty="0"/>
              <a:t>3</a:t>
            </a:r>
            <a:r>
              <a:rPr spc="-30" dirty="0"/>
              <a:t> </a:t>
            </a:r>
            <a:r>
              <a:rPr spc="565" dirty="0"/>
              <a:t>–</a:t>
            </a:r>
            <a:r>
              <a:rPr spc="-35" dirty="0"/>
              <a:t> </a:t>
            </a:r>
            <a:r>
              <a:rPr spc="-90" dirty="0"/>
              <a:t>Payload</a:t>
            </a:r>
            <a:r>
              <a:rPr spc="-15" dirty="0"/>
              <a:t> </a:t>
            </a:r>
            <a:r>
              <a:rPr spc="-80" dirty="0"/>
              <a:t>vs.</a:t>
            </a:r>
            <a:r>
              <a:rPr spc="-45" dirty="0"/>
              <a:t> </a:t>
            </a:r>
            <a:r>
              <a:rPr spc="-110" dirty="0"/>
              <a:t>Launch</a:t>
            </a:r>
            <a:r>
              <a:rPr spc="-35" dirty="0"/>
              <a:t> </a:t>
            </a:r>
            <a:r>
              <a:rPr spc="-50" dirty="0"/>
              <a:t>Outcome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15706" y="2561082"/>
            <a:ext cx="3670300" cy="2554605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0"/>
              </a:spcBef>
            </a:pPr>
            <a:endParaRPr sz="1600">
              <a:latin typeface="Times New Roman"/>
              <a:cs typeface="Times New Roman"/>
            </a:endParaRPr>
          </a:p>
          <a:p>
            <a:pPr marL="378460" marR="116839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78460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With</a:t>
            </a:r>
            <a:r>
              <a:rPr sz="1600" spc="-8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Range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Slider,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can </a:t>
            </a:r>
            <a:r>
              <a:rPr sz="1600" spc="-35" dirty="0">
                <a:latin typeface="Microsoft Sans Serif"/>
                <a:cs typeface="Microsoft Sans Serif"/>
              </a:rPr>
              <a:t>observe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outcomes</a:t>
            </a:r>
            <a:r>
              <a:rPr sz="1600" dirty="0">
                <a:latin typeface="Microsoft Sans Serif"/>
                <a:cs typeface="Microsoft Sans Serif"/>
              </a:rPr>
              <a:t> of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both </a:t>
            </a:r>
            <a:r>
              <a:rPr sz="1600" spc="-60" dirty="0">
                <a:latin typeface="Microsoft Sans Serif"/>
                <a:cs typeface="Microsoft Sans Serif"/>
              </a:rPr>
              <a:t>successful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1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failed</a:t>
            </a:r>
            <a:r>
              <a:rPr sz="1600" spc="-50" dirty="0">
                <a:latin typeface="Microsoft Sans Serif"/>
                <a:cs typeface="Microsoft Sans Serif"/>
              </a:rPr>
              <a:t> launches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for </a:t>
            </a:r>
            <a:r>
              <a:rPr sz="1600" spc="-65" dirty="0">
                <a:latin typeface="Microsoft Sans Serif"/>
                <a:cs typeface="Microsoft Sans Serif"/>
              </a:rPr>
              <a:t>each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booster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version,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along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 </a:t>
            </a:r>
            <a:r>
              <a:rPr sz="1600" spc="-20" dirty="0">
                <a:latin typeface="Microsoft Sans Serif"/>
                <a:cs typeface="Microsoft Sans Serif"/>
              </a:rPr>
              <a:t>corresponding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payload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they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carried.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8460" marR="144145" indent="-287020">
              <a:lnSpc>
                <a:spcPct val="100000"/>
              </a:lnSpc>
              <a:buFont typeface="Arial MT"/>
              <a:buChar char="•"/>
              <a:tabLst>
                <a:tab pos="378460" algn="l"/>
              </a:tabLst>
            </a:pPr>
            <a:r>
              <a:rPr sz="1600" spc="-105" dirty="0">
                <a:latin typeface="Microsoft Sans Serif"/>
                <a:cs typeface="Microsoft Sans Serif"/>
              </a:rPr>
              <a:t>Success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rates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are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higher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lighter </a:t>
            </a:r>
            <a:r>
              <a:rPr sz="1600" spc="-35" dirty="0">
                <a:latin typeface="Microsoft Sans Serif"/>
                <a:cs typeface="Microsoft Sans Serif"/>
              </a:rPr>
              <a:t>payloads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compared</a:t>
            </a:r>
            <a:r>
              <a:rPr sz="1600" dirty="0">
                <a:latin typeface="Microsoft Sans Serif"/>
                <a:cs typeface="Microsoft Sans Serif"/>
              </a:rPr>
              <a:t> to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heavier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ones.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5384" y="1170432"/>
            <a:ext cx="7694930" cy="5463540"/>
            <a:chOff x="405384" y="1170432"/>
            <a:chExt cx="7694930" cy="5463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723" y="1197864"/>
              <a:ext cx="7641335" cy="29016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84" y="1170432"/>
              <a:ext cx="1001268" cy="2956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3000" y="4477511"/>
              <a:ext cx="3571491" cy="21564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0475" y="4084320"/>
              <a:ext cx="3261360" cy="417830"/>
            </a:xfrm>
            <a:custGeom>
              <a:avLst/>
              <a:gdLst/>
              <a:ahLst/>
              <a:cxnLst/>
              <a:rect l="l" t="t" r="r" b="b"/>
              <a:pathLst>
                <a:path w="3261359" h="417829">
                  <a:moveTo>
                    <a:pt x="3261360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261360" y="417575"/>
                  </a:lnTo>
                  <a:lnTo>
                    <a:pt x="3261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5805" y="4511040"/>
            <a:ext cx="3685362" cy="21564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5854" y="4171950"/>
            <a:ext cx="7745095" cy="2496820"/>
          </a:xfrm>
          <a:prstGeom prst="rect">
            <a:avLst/>
          </a:prstGeom>
          <a:ln w="38100">
            <a:solidFill>
              <a:srgbClr val="44536A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34390">
              <a:lnSpc>
                <a:spcPct val="100000"/>
              </a:lnSpc>
              <a:spcBef>
                <a:spcPts val="200"/>
              </a:spcBef>
              <a:tabLst>
                <a:tab pos="4486275" algn="l"/>
              </a:tabLst>
            </a:pPr>
            <a:r>
              <a:rPr sz="1800" baseline="-6944" dirty="0">
                <a:latin typeface="Arial MT"/>
                <a:cs typeface="Arial MT"/>
              </a:rPr>
              <a:t>Low</a:t>
            </a:r>
            <a:r>
              <a:rPr sz="1800" spc="-67" baseline="-6944" dirty="0">
                <a:latin typeface="Arial MT"/>
                <a:cs typeface="Arial MT"/>
              </a:rPr>
              <a:t> </a:t>
            </a:r>
            <a:r>
              <a:rPr sz="1800" baseline="-6944" dirty="0">
                <a:latin typeface="Arial MT"/>
                <a:cs typeface="Arial MT"/>
              </a:rPr>
              <a:t>Weighted</a:t>
            </a:r>
            <a:r>
              <a:rPr sz="1800" spc="-37" baseline="-6944" dirty="0">
                <a:latin typeface="Arial MT"/>
                <a:cs typeface="Arial MT"/>
              </a:rPr>
              <a:t> </a:t>
            </a:r>
            <a:r>
              <a:rPr sz="1800" baseline="-6944" dirty="0">
                <a:latin typeface="Arial MT"/>
                <a:cs typeface="Arial MT"/>
              </a:rPr>
              <a:t>Payload</a:t>
            </a:r>
            <a:r>
              <a:rPr sz="1800" spc="-89" baseline="-6944" dirty="0">
                <a:latin typeface="Arial MT"/>
                <a:cs typeface="Arial MT"/>
              </a:rPr>
              <a:t> </a:t>
            </a:r>
            <a:r>
              <a:rPr sz="1800" baseline="-6944" dirty="0">
                <a:latin typeface="Arial MT"/>
                <a:cs typeface="Arial MT"/>
              </a:rPr>
              <a:t>0-</a:t>
            </a:r>
            <a:r>
              <a:rPr sz="1800" spc="-15" baseline="-6944" dirty="0">
                <a:latin typeface="Arial MT"/>
                <a:cs typeface="Arial MT"/>
              </a:rPr>
              <a:t>4000kg</a:t>
            </a:r>
            <a:r>
              <a:rPr sz="1800" baseline="-6944" dirty="0">
                <a:latin typeface="Arial MT"/>
                <a:cs typeface="Arial MT"/>
              </a:rPr>
              <a:t>	</a:t>
            </a:r>
            <a:r>
              <a:rPr sz="1200" dirty="0">
                <a:latin typeface="Arial MT"/>
                <a:cs typeface="Arial MT"/>
              </a:rPr>
              <a:t>Heavy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Weighted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Payload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4000-</a:t>
            </a:r>
            <a:r>
              <a:rPr sz="1200" spc="-10" dirty="0">
                <a:latin typeface="Arial MT"/>
                <a:cs typeface="Arial MT"/>
              </a:rPr>
              <a:t>10000kg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5854" y="1171194"/>
            <a:ext cx="7745095" cy="2932430"/>
          </a:xfrm>
          <a:custGeom>
            <a:avLst/>
            <a:gdLst/>
            <a:ahLst/>
            <a:cxnLst/>
            <a:rect l="l" t="t" r="r" b="b"/>
            <a:pathLst>
              <a:path w="7745095" h="2932429">
                <a:moveTo>
                  <a:pt x="0" y="2932175"/>
                </a:moveTo>
                <a:lnTo>
                  <a:pt x="7744968" y="2932175"/>
                </a:lnTo>
                <a:lnTo>
                  <a:pt x="7744968" y="0"/>
                </a:lnTo>
                <a:lnTo>
                  <a:pt x="0" y="0"/>
                </a:lnTo>
                <a:lnTo>
                  <a:pt x="0" y="2932175"/>
                </a:lnTo>
                <a:close/>
              </a:path>
            </a:pathLst>
          </a:custGeom>
          <a:ln w="381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Classification</a:t>
            </a:r>
            <a:r>
              <a:rPr spc="-30" dirty="0"/>
              <a:t> </a:t>
            </a:r>
            <a:r>
              <a:rPr spc="-110" dirty="0"/>
              <a:t>Accuracy: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995" y="1376776"/>
            <a:ext cx="6720503" cy="36354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28738" y="2474214"/>
            <a:ext cx="4192904" cy="1938655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0805" marR="103505">
              <a:lnSpc>
                <a:spcPct val="100000"/>
              </a:lnSpc>
              <a:spcBef>
                <a:spcPts val="215"/>
              </a:spcBef>
            </a:pPr>
            <a:r>
              <a:rPr sz="2400" spc="-50" dirty="0">
                <a:latin typeface="Microsoft Sans Serif"/>
                <a:cs typeface="Microsoft Sans Serif"/>
              </a:rPr>
              <a:t>Decision</a:t>
            </a:r>
            <a:r>
              <a:rPr sz="2400" spc="-11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Tree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model</a:t>
            </a:r>
            <a:r>
              <a:rPr sz="2400" spc="-1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achieved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highest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accuracy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at </a:t>
            </a:r>
            <a:r>
              <a:rPr sz="2400" spc="105" dirty="0">
                <a:latin typeface="Microsoft Sans Serif"/>
                <a:cs typeface="Microsoft Sans Serif"/>
              </a:rPr>
              <a:t>88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%, </a:t>
            </a:r>
            <a:r>
              <a:rPr sz="2400" dirty="0">
                <a:latin typeface="Microsoft Sans Serif"/>
                <a:cs typeface="Microsoft Sans Serif"/>
              </a:rPr>
              <a:t>while</a:t>
            </a:r>
            <a:r>
              <a:rPr sz="2400" spc="-1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85" dirty="0">
                <a:latin typeface="Microsoft Sans Serif"/>
                <a:cs typeface="Microsoft Sans Serif"/>
              </a:rPr>
              <a:t>SVM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performs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the </a:t>
            </a:r>
            <a:r>
              <a:rPr sz="2400" dirty="0">
                <a:latin typeface="Microsoft Sans Serif"/>
                <a:cs typeface="Microsoft Sans Serif"/>
              </a:rPr>
              <a:t>best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in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terms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Area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Under </a:t>
            </a:r>
            <a:r>
              <a:rPr sz="2400" dirty="0">
                <a:latin typeface="Microsoft Sans Serif"/>
                <a:cs typeface="Microsoft Sans Serif"/>
              </a:rPr>
              <a:t>the </a:t>
            </a:r>
            <a:r>
              <a:rPr sz="2400" spc="-95" dirty="0">
                <a:latin typeface="Microsoft Sans Serif"/>
                <a:cs typeface="Microsoft Sans Serif"/>
              </a:rPr>
              <a:t>Curve</a:t>
            </a:r>
            <a:r>
              <a:rPr sz="2400" dirty="0">
                <a:latin typeface="Microsoft Sans Serif"/>
                <a:cs typeface="Microsoft Sans Serif"/>
              </a:rPr>
              <a:t> at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0.96</a:t>
            </a:r>
            <a:r>
              <a:rPr sz="2400" dirty="0">
                <a:latin typeface="Microsoft Sans Serif"/>
                <a:cs typeface="Microsoft Sans Serif"/>
              </a:rPr>
              <a:t> (not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shown).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43</a:t>
            </a:fld>
            <a:endParaRPr spc="4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2654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Confusion</a:t>
            </a:r>
            <a:r>
              <a:rPr spc="-45" dirty="0"/>
              <a:t> </a:t>
            </a:r>
            <a:r>
              <a:rPr spc="-50" dirty="0"/>
              <a:t>Matrix: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44" y="1848611"/>
            <a:ext cx="2895526" cy="24505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6725" y="1894363"/>
            <a:ext cx="2896977" cy="24520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5877" y="1897706"/>
            <a:ext cx="2762912" cy="234503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91845" y="4543805"/>
            <a:ext cx="11250295" cy="1569720"/>
          </a:xfrm>
          <a:custGeom>
            <a:avLst/>
            <a:gdLst/>
            <a:ahLst/>
            <a:cxnLst/>
            <a:rect l="l" t="t" r="r" b="b"/>
            <a:pathLst>
              <a:path w="11250295" h="1569720">
                <a:moveTo>
                  <a:pt x="11250168" y="0"/>
                </a:moveTo>
                <a:lnTo>
                  <a:pt x="0" y="0"/>
                </a:lnTo>
                <a:lnTo>
                  <a:pt x="0" y="1569720"/>
                </a:lnTo>
                <a:lnTo>
                  <a:pt x="11250168" y="1569720"/>
                </a:lnTo>
                <a:lnTo>
                  <a:pt x="1125016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1845" y="4543805"/>
            <a:ext cx="11250295" cy="1569720"/>
          </a:xfrm>
          <a:prstGeom prst="rect">
            <a:avLst/>
          </a:prstGeom>
          <a:ln w="381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377190" indent="-28638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377190" algn="l"/>
              </a:tabLst>
            </a:pP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All</a:t>
            </a:r>
            <a:r>
              <a:rPr sz="1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four</a:t>
            </a:r>
            <a:r>
              <a:rPr sz="1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models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can</a:t>
            </a:r>
            <a:r>
              <a:rPr sz="1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distinguish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classes.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Clr>
                <a:srgbClr val="202020"/>
              </a:buClr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190" indent="-286385">
              <a:lnSpc>
                <a:spcPct val="100000"/>
              </a:lnSpc>
              <a:buFont typeface="Arial MT"/>
              <a:buChar char="•"/>
              <a:tabLst>
                <a:tab pos="377190" algn="l"/>
              </a:tabLst>
            </a:pP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However,</a:t>
            </a:r>
            <a:r>
              <a:rPr sz="16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1600" spc="-1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major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problem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202020"/>
                </a:solidFill>
                <a:latin typeface="Microsoft Sans Serif"/>
                <a:cs typeface="Microsoft Sans Serif"/>
              </a:rPr>
              <a:t>LR,</a:t>
            </a:r>
            <a:r>
              <a:rPr sz="16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02020"/>
                </a:solidFill>
                <a:latin typeface="Microsoft Sans Serif"/>
                <a:cs typeface="Microsoft Sans Serif"/>
              </a:rPr>
              <a:t>SVM,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 and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02020"/>
                </a:solidFill>
                <a:latin typeface="Microsoft Sans Serif"/>
                <a:cs typeface="Microsoft Sans Serif"/>
              </a:rPr>
              <a:t>KNN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 is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False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Positives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(n=3)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202020"/>
              </a:buClr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190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77190" algn="l"/>
              </a:tabLst>
            </a:pPr>
            <a:r>
              <a:rPr sz="1600" b="1" spc="-130" dirty="0">
                <a:solidFill>
                  <a:srgbClr val="202020"/>
                </a:solidFill>
                <a:latin typeface="Arial"/>
                <a:cs typeface="Arial"/>
              </a:rPr>
              <a:t>Decision</a:t>
            </a:r>
            <a:r>
              <a:rPr sz="16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14" dirty="0">
                <a:solidFill>
                  <a:srgbClr val="202020"/>
                </a:solidFill>
                <a:latin typeface="Arial"/>
                <a:cs typeface="Arial"/>
              </a:rPr>
              <a:t>Tree</a:t>
            </a:r>
            <a:r>
              <a:rPr sz="16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50" dirty="0">
                <a:solidFill>
                  <a:srgbClr val="202020"/>
                </a:solidFill>
                <a:latin typeface="Arial"/>
                <a:cs typeface="Arial"/>
              </a:rPr>
              <a:t>has</a:t>
            </a:r>
            <a:r>
              <a:rPr sz="1600" b="1" spc="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65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600" b="1" spc="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00" dirty="0">
                <a:solidFill>
                  <a:srgbClr val="202020"/>
                </a:solidFill>
                <a:latin typeface="Arial"/>
                <a:cs typeface="Arial"/>
              </a:rPr>
              <a:t>least</a:t>
            </a:r>
            <a:r>
              <a:rPr sz="16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30" dirty="0">
                <a:solidFill>
                  <a:srgbClr val="202020"/>
                </a:solidFill>
                <a:latin typeface="Arial"/>
                <a:cs typeface="Arial"/>
              </a:rPr>
              <a:t>False</a:t>
            </a:r>
            <a:r>
              <a:rPr sz="1600" b="1" spc="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25" dirty="0">
                <a:solidFill>
                  <a:srgbClr val="202020"/>
                </a:solidFill>
                <a:latin typeface="Arial"/>
                <a:cs typeface="Arial"/>
              </a:rPr>
              <a:t>Positive</a:t>
            </a:r>
            <a:r>
              <a:rPr sz="1600" b="1" spc="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202020"/>
                </a:solidFill>
                <a:latin typeface="Arial"/>
                <a:cs typeface="Arial"/>
              </a:rPr>
              <a:t>(n=1)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768" y="1435734"/>
            <a:ext cx="181228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0" dirty="0">
                <a:solidFill>
                  <a:srgbClr val="202020"/>
                </a:solidFill>
                <a:latin typeface="Arial"/>
                <a:cs typeface="Arial"/>
              </a:rPr>
              <a:t>Logistic</a:t>
            </a:r>
            <a:r>
              <a:rPr sz="14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120" dirty="0">
                <a:solidFill>
                  <a:srgbClr val="202020"/>
                </a:solidFill>
                <a:latin typeface="Arial"/>
                <a:cs typeface="Arial"/>
              </a:rPr>
              <a:t>Regression</a:t>
            </a:r>
            <a:r>
              <a:rPr sz="1400" b="1" spc="-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95" dirty="0">
                <a:solidFill>
                  <a:srgbClr val="202020"/>
                </a:solidFill>
                <a:latin typeface="Arial"/>
                <a:cs typeface="Arial"/>
              </a:rPr>
              <a:t>(LR)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3778" y="1957419"/>
            <a:ext cx="2603943" cy="220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404108" y="1421383"/>
            <a:ext cx="2312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0" dirty="0">
                <a:solidFill>
                  <a:srgbClr val="202020"/>
                </a:solidFill>
                <a:latin typeface="Arial"/>
                <a:cs typeface="Arial"/>
              </a:rPr>
              <a:t>Support</a:t>
            </a:r>
            <a:r>
              <a:rPr sz="1400" b="1" spc="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90" dirty="0">
                <a:solidFill>
                  <a:srgbClr val="202020"/>
                </a:solidFill>
                <a:latin typeface="Arial"/>
                <a:cs typeface="Arial"/>
              </a:rPr>
              <a:t>Vector</a:t>
            </a:r>
            <a:r>
              <a:rPr sz="1400" b="1" spc="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114" dirty="0">
                <a:solidFill>
                  <a:srgbClr val="202020"/>
                </a:solidFill>
                <a:latin typeface="Arial"/>
                <a:cs typeface="Arial"/>
              </a:rPr>
              <a:t>Machine</a:t>
            </a:r>
            <a:r>
              <a:rPr sz="1400" b="1" spc="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80" dirty="0">
                <a:solidFill>
                  <a:srgbClr val="202020"/>
                </a:solidFill>
                <a:latin typeface="Arial"/>
                <a:cs typeface="Arial"/>
              </a:rPr>
              <a:t>(SVM)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06869" y="1399413"/>
            <a:ext cx="13919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5" dirty="0">
                <a:solidFill>
                  <a:srgbClr val="202020"/>
                </a:solidFill>
                <a:latin typeface="Arial"/>
                <a:cs typeface="Arial"/>
              </a:rPr>
              <a:t>Decision</a:t>
            </a:r>
            <a:r>
              <a:rPr sz="14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105" dirty="0">
                <a:solidFill>
                  <a:srgbClr val="202020"/>
                </a:solidFill>
                <a:latin typeface="Arial"/>
                <a:cs typeface="Arial"/>
              </a:rPr>
              <a:t>Tree</a:t>
            </a:r>
            <a:r>
              <a:rPr sz="1400" b="1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65" dirty="0">
                <a:solidFill>
                  <a:srgbClr val="202020"/>
                </a:solidFill>
                <a:latin typeface="Arial"/>
                <a:cs typeface="Arial"/>
              </a:rPr>
              <a:t>(DT)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91268" y="1425956"/>
            <a:ext cx="20459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2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b="1" spc="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100" dirty="0">
                <a:solidFill>
                  <a:srgbClr val="202020"/>
                </a:solidFill>
                <a:latin typeface="Arial"/>
                <a:cs typeface="Arial"/>
              </a:rPr>
              <a:t>Nearest</a:t>
            </a:r>
            <a:r>
              <a:rPr sz="1400" b="1" spc="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105" dirty="0">
                <a:solidFill>
                  <a:srgbClr val="202020"/>
                </a:solidFill>
                <a:latin typeface="Arial"/>
                <a:cs typeface="Arial"/>
              </a:rPr>
              <a:t>Neighbors</a:t>
            </a:r>
            <a:r>
              <a:rPr sz="14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90" dirty="0">
                <a:solidFill>
                  <a:srgbClr val="202020"/>
                </a:solidFill>
                <a:latin typeface="Arial"/>
                <a:cs typeface="Arial"/>
              </a:rPr>
              <a:t>(KNN)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4440" y="4619244"/>
            <a:ext cx="2310383" cy="12954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Conclusions: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68" y="1157622"/>
            <a:ext cx="10031095" cy="320611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latin typeface="Microsoft Sans Serif"/>
                <a:cs typeface="Microsoft Sans Serif"/>
              </a:rPr>
              <a:t>The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success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rates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for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150" dirty="0">
                <a:latin typeface="Microsoft Sans Serif"/>
                <a:cs typeface="Microsoft Sans Serif"/>
              </a:rPr>
              <a:t>SpaceX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launches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increased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over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time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(2013-</a:t>
            </a:r>
            <a:r>
              <a:rPr sz="2200" spc="-10" dirty="0">
                <a:latin typeface="Microsoft Sans Serif"/>
                <a:cs typeface="Microsoft Sans Serif"/>
              </a:rPr>
              <a:t>2020).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75" dirty="0">
                <a:latin typeface="Microsoft Sans Serif"/>
                <a:cs typeface="Microsoft Sans Serif"/>
              </a:rPr>
              <a:t>KSC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0" dirty="0">
                <a:latin typeface="Microsoft Sans Serif"/>
                <a:cs typeface="Microsoft Sans Serif"/>
              </a:rPr>
              <a:t>LC-</a:t>
            </a:r>
            <a:r>
              <a:rPr sz="2200" dirty="0">
                <a:latin typeface="Microsoft Sans Serif"/>
                <a:cs typeface="Microsoft Sans Serif"/>
              </a:rPr>
              <a:t>39A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has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successful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launches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compared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other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Microsoft Sans Serif"/>
                <a:cs typeface="Microsoft Sans Serif"/>
              </a:rPr>
              <a:t>Low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weighted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payloads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perform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better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than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heavier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2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spc="-250" dirty="0">
                <a:latin typeface="Microsoft Sans Serif"/>
                <a:cs typeface="Microsoft Sans Serif"/>
              </a:rPr>
              <a:t>GEO,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185" dirty="0">
                <a:latin typeface="Microsoft Sans Serif"/>
                <a:cs typeface="Microsoft Sans Serif"/>
              </a:rPr>
              <a:t>HEO,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and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-270" dirty="0">
                <a:latin typeface="Microsoft Sans Serif"/>
                <a:cs typeface="Microsoft Sans Serif"/>
              </a:rPr>
              <a:t>SSO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orbits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achieved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highest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Microsoft Sans Serif"/>
                <a:cs typeface="Microsoft Sans Serif"/>
              </a:rPr>
              <a:t>For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heavy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payloads,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rates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of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are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higher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for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-100" dirty="0">
                <a:latin typeface="Microsoft Sans Serif"/>
                <a:cs typeface="Microsoft Sans Serif"/>
              </a:rPr>
              <a:t>VLO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and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45" dirty="0">
                <a:latin typeface="Microsoft Sans Serif"/>
                <a:cs typeface="Microsoft Sans Serif"/>
              </a:rPr>
              <a:t>ISS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latin typeface="Microsoft Sans Serif"/>
                <a:cs typeface="Microsoft Sans Serif"/>
              </a:rPr>
              <a:t>Decision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Tree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models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are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best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in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terms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of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prediction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-100" dirty="0"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for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this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dataset</a:t>
            </a:r>
            <a:r>
              <a:rPr sz="2900" spc="-10" dirty="0">
                <a:latin typeface="Microsoft Sans Serif"/>
                <a:cs typeface="Microsoft Sans Serif"/>
              </a:rPr>
              <a:t>.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5" name="object 5"/>
          <p:cNvSpPr txBox="1"/>
          <p:nvPr/>
        </p:nvSpPr>
        <p:spPr>
          <a:xfrm>
            <a:off x="403097" y="4507229"/>
            <a:ext cx="10998835" cy="1175385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377190" marR="133985" indent="-287020">
              <a:lnSpc>
                <a:spcPct val="120000"/>
              </a:lnSpc>
              <a:spcBef>
                <a:spcPts val="45"/>
              </a:spcBef>
              <a:buFont typeface="Arial MT"/>
              <a:buChar char="•"/>
              <a:tabLst>
                <a:tab pos="377190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Through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utilization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available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data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comprehensive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analysis,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rocket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companies </a:t>
            </a:r>
            <a:r>
              <a:rPr sz="2000" spc="-25" dirty="0">
                <a:latin typeface="Microsoft Sans Serif"/>
                <a:cs typeface="Microsoft Sans Serif"/>
              </a:rPr>
              <a:t>can </a:t>
            </a:r>
            <a:r>
              <a:rPr sz="2000" dirty="0">
                <a:latin typeface="Microsoft Sans Serif"/>
                <a:cs typeface="Microsoft Sans Serif"/>
              </a:rPr>
              <a:t>pinpoint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most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effective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techniques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diminishing</a:t>
            </a:r>
            <a:r>
              <a:rPr sz="2000" spc="-55" dirty="0">
                <a:latin typeface="Microsoft Sans Serif"/>
                <a:cs typeface="Microsoft Sans Serif"/>
              </a:rPr>
              <a:t> launch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expenses.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This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approach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averts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dirty="0">
                <a:latin typeface="Microsoft Sans Serif"/>
                <a:cs typeface="Microsoft Sans Serif"/>
              </a:rPr>
              <a:t>risk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losing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clients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ensures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they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remain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competitive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market.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433" y="1219657"/>
            <a:ext cx="10772775" cy="460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>
                <a:solidFill>
                  <a:srgbClr val="44536A"/>
                </a:solidFill>
                <a:latin typeface="Arial"/>
                <a:cs typeface="Arial"/>
              </a:rPr>
              <a:t>Data</a:t>
            </a:r>
            <a:r>
              <a:rPr sz="2400" b="1" spc="-5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75" dirty="0">
                <a:solidFill>
                  <a:srgbClr val="44536A"/>
                </a:solidFill>
                <a:latin typeface="Arial"/>
                <a:cs typeface="Arial"/>
              </a:rPr>
              <a:t>Collection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25" dirty="0">
                <a:latin typeface="Microsoft Sans Serif"/>
                <a:cs typeface="Microsoft Sans Serif"/>
              </a:rPr>
              <a:t>SpaceX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4" dirty="0">
                <a:latin typeface="Microsoft Sans Serif"/>
                <a:cs typeface="Microsoft Sans Serif"/>
              </a:rPr>
              <a:t>REST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API</a:t>
            </a:r>
            <a:endParaRPr sz="18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85" dirty="0">
                <a:latin typeface="Microsoft Sans Serif"/>
                <a:cs typeface="Microsoft Sans Serif"/>
              </a:rPr>
              <a:t>Web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Scraping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Wikipedia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2400" b="1" spc="-125" dirty="0">
                <a:solidFill>
                  <a:srgbClr val="44536A"/>
                </a:solidFill>
                <a:latin typeface="Arial"/>
                <a:cs typeface="Arial"/>
              </a:rPr>
              <a:t>Data</a:t>
            </a:r>
            <a:r>
              <a:rPr sz="2400" b="1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44536A"/>
                </a:solidFill>
                <a:latin typeface="Arial"/>
                <a:cs typeface="Arial"/>
              </a:rPr>
              <a:t>Wrangling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Data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cleaning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(e.g.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replacing </a:t>
            </a:r>
            <a:r>
              <a:rPr sz="1800" spc="-35" dirty="0">
                <a:latin typeface="Microsoft Sans Serif"/>
                <a:cs typeface="Microsoft Sans Serif"/>
              </a:rPr>
              <a:t>missing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 </a:t>
            </a:r>
            <a:r>
              <a:rPr sz="1800" spc="-105" dirty="0">
                <a:latin typeface="Microsoft Sans Serif"/>
                <a:cs typeface="Microsoft Sans Serif"/>
              </a:rPr>
              <a:t>mass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its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mean;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removing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irrelevant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columns)</a:t>
            </a:r>
            <a:endParaRPr sz="18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70" dirty="0">
                <a:latin typeface="Microsoft Sans Serif"/>
                <a:cs typeface="Microsoft Sans Serif"/>
              </a:rPr>
              <a:t>Create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label</a:t>
            </a:r>
            <a:endParaRPr sz="18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buFont typeface="Arial MT"/>
              <a:buChar char="•"/>
              <a:tabLst>
                <a:tab pos="698500" algn="l"/>
                <a:tab pos="8915400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Data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transformation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(One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Hot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Encoding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categorical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features,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Standardization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of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50" dirty="0">
                <a:latin typeface="Microsoft Sans Serif"/>
                <a:cs typeface="Microsoft Sans Serif"/>
              </a:rPr>
              <a:t>numerical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features)</a:t>
            </a:r>
            <a:endParaRPr sz="1800">
              <a:latin typeface="Microsoft Sans Serif"/>
              <a:cs typeface="Microsoft Sans Serif"/>
            </a:endParaRPr>
          </a:p>
          <a:p>
            <a:pPr marL="12700" marR="3022600">
              <a:lnSpc>
                <a:spcPct val="141700"/>
              </a:lnSpc>
              <a:spcBef>
                <a:spcPts val="1165"/>
              </a:spcBef>
            </a:pPr>
            <a:r>
              <a:rPr sz="2400" b="1" spc="-190" dirty="0">
                <a:solidFill>
                  <a:srgbClr val="44536A"/>
                </a:solidFill>
                <a:latin typeface="Arial"/>
                <a:cs typeface="Arial"/>
              </a:rPr>
              <a:t>Exploratory</a:t>
            </a:r>
            <a:r>
              <a:rPr sz="2400" b="1" spc="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44536A"/>
                </a:solidFill>
                <a:latin typeface="Arial"/>
                <a:cs typeface="Arial"/>
              </a:rPr>
              <a:t>Data</a:t>
            </a:r>
            <a:r>
              <a:rPr sz="2400" b="1" spc="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25" dirty="0">
                <a:solidFill>
                  <a:srgbClr val="44536A"/>
                </a:solidFill>
                <a:latin typeface="Arial"/>
                <a:cs typeface="Arial"/>
              </a:rPr>
              <a:t>Analysis</a:t>
            </a:r>
            <a:r>
              <a:rPr sz="2400" b="1" spc="5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10" dirty="0">
                <a:solidFill>
                  <a:srgbClr val="44536A"/>
                </a:solidFill>
                <a:latin typeface="Arial"/>
                <a:cs typeface="Arial"/>
              </a:rPr>
              <a:t>(EDA)</a:t>
            </a:r>
            <a:r>
              <a:rPr sz="2400" b="1" spc="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44536A"/>
                </a:solidFill>
                <a:latin typeface="Arial"/>
                <a:cs typeface="Arial"/>
              </a:rPr>
              <a:t>using</a:t>
            </a:r>
            <a:r>
              <a:rPr sz="2400" b="1" spc="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44536A"/>
                </a:solidFill>
                <a:latin typeface="Arial"/>
                <a:cs typeface="Arial"/>
              </a:rPr>
              <a:t>Visualization</a:t>
            </a:r>
            <a:r>
              <a:rPr sz="2400" b="1" spc="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sz="2400" b="1" spc="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90" dirty="0">
                <a:solidFill>
                  <a:srgbClr val="44536A"/>
                </a:solidFill>
                <a:latin typeface="Arial"/>
                <a:cs typeface="Arial"/>
              </a:rPr>
              <a:t>SQL </a:t>
            </a:r>
            <a:r>
              <a:rPr sz="2400" b="1" spc="-160" dirty="0">
                <a:solidFill>
                  <a:srgbClr val="44536A"/>
                </a:solidFill>
                <a:latin typeface="Arial"/>
                <a:cs typeface="Arial"/>
              </a:rPr>
              <a:t>Interactive</a:t>
            </a:r>
            <a:r>
              <a:rPr sz="2400" b="1" spc="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44536A"/>
                </a:solidFill>
                <a:latin typeface="Arial"/>
                <a:cs typeface="Arial"/>
              </a:rPr>
              <a:t>Visual</a:t>
            </a:r>
            <a:r>
              <a:rPr sz="2400" b="1" spc="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44536A"/>
                </a:solidFill>
                <a:latin typeface="Arial"/>
                <a:cs typeface="Arial"/>
              </a:rPr>
              <a:t>Analytics</a:t>
            </a:r>
            <a:r>
              <a:rPr sz="2400" b="1" spc="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44536A"/>
                </a:solidFill>
                <a:latin typeface="Arial"/>
                <a:cs typeface="Arial"/>
              </a:rPr>
              <a:t>using</a:t>
            </a:r>
            <a:r>
              <a:rPr sz="2400" b="1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44536A"/>
                </a:solidFill>
                <a:latin typeface="Arial"/>
                <a:cs typeface="Arial"/>
              </a:rPr>
              <a:t>Folium</a:t>
            </a:r>
            <a:r>
              <a:rPr sz="2400" b="1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70" dirty="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sz="2400" b="1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44536A"/>
                </a:solidFill>
                <a:latin typeface="Arial"/>
                <a:cs typeface="Arial"/>
              </a:rPr>
              <a:t>Plotly</a:t>
            </a:r>
            <a:r>
              <a:rPr sz="2400" b="1" spc="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44536A"/>
                </a:solidFill>
                <a:latin typeface="Arial"/>
                <a:cs typeface="Arial"/>
              </a:rPr>
              <a:t>Dash </a:t>
            </a:r>
            <a:r>
              <a:rPr sz="2400" b="1" spc="-175" dirty="0">
                <a:solidFill>
                  <a:srgbClr val="44536A"/>
                </a:solidFill>
                <a:latin typeface="Arial"/>
                <a:cs typeface="Arial"/>
              </a:rPr>
              <a:t>Predictive</a:t>
            </a:r>
            <a:r>
              <a:rPr sz="2400" b="1" spc="5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25" dirty="0">
                <a:solidFill>
                  <a:srgbClr val="44536A"/>
                </a:solidFill>
                <a:latin typeface="Arial"/>
                <a:cs typeface="Arial"/>
              </a:rPr>
              <a:t>Analysis</a:t>
            </a:r>
            <a:r>
              <a:rPr sz="2400" b="1" spc="7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44536A"/>
                </a:solidFill>
                <a:latin typeface="Arial"/>
                <a:cs typeface="Arial"/>
              </a:rPr>
              <a:t>using</a:t>
            </a:r>
            <a:r>
              <a:rPr sz="2400" b="1" spc="6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44536A"/>
                </a:solidFill>
                <a:latin typeface="Arial"/>
                <a:cs typeface="Arial"/>
              </a:rPr>
              <a:t>Classification</a:t>
            </a:r>
            <a:r>
              <a:rPr sz="2400" b="1" spc="6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536A"/>
                </a:solidFill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 marL="698500" marR="14604" indent="-22860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40" dirty="0">
                <a:latin typeface="Microsoft Sans Serif"/>
                <a:cs typeface="Microsoft Sans Serif"/>
              </a:rPr>
              <a:t>Linear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Regression,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Nearest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Neighbors, </a:t>
            </a:r>
            <a:r>
              <a:rPr sz="1800" spc="-20" dirty="0">
                <a:latin typeface="Microsoft Sans Serif"/>
                <a:cs typeface="Microsoft Sans Serif"/>
              </a:rPr>
              <a:t>Support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Vector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Machine,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Decision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Tree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models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have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been </a:t>
            </a:r>
            <a:r>
              <a:rPr sz="1800" dirty="0">
                <a:latin typeface="Microsoft Sans Serif"/>
                <a:cs typeface="Microsoft Sans Serif"/>
              </a:rPr>
              <a:t>built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5" dirty="0">
                <a:latin typeface="Microsoft Sans Serif"/>
                <a:cs typeface="Microsoft Sans Serif"/>
              </a:rPr>
              <a:t> evaluated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classifier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75" dirty="0">
                <a:latin typeface="Arial"/>
                <a:cs typeface="Arial"/>
              </a:rPr>
              <a:t>Methodology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6</a:t>
            </a:fld>
            <a:endParaRPr spc="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328927"/>
            <a:ext cx="5392420" cy="63436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69850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550"/>
              </a:spcBef>
            </a:pPr>
            <a:r>
              <a:rPr sz="3200" spc="-215" dirty="0">
                <a:latin typeface="Microsoft Sans Serif"/>
                <a:cs typeface="Microsoft Sans Serif"/>
              </a:rPr>
              <a:t>SpaceX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430" dirty="0">
                <a:latin typeface="Microsoft Sans Serif"/>
                <a:cs typeface="Microsoft Sans Serif"/>
              </a:rPr>
              <a:t>REST</a:t>
            </a:r>
            <a:r>
              <a:rPr sz="3200" spc="105" dirty="0">
                <a:latin typeface="Microsoft Sans Serif"/>
                <a:cs typeface="Microsoft Sans Serif"/>
              </a:rPr>
              <a:t> </a:t>
            </a:r>
            <a:r>
              <a:rPr sz="3200" spc="-25" dirty="0">
                <a:latin typeface="Microsoft Sans Serif"/>
                <a:cs typeface="Microsoft Sans Serif"/>
              </a:rPr>
              <a:t>API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049" y="2062988"/>
            <a:ext cx="5265420" cy="202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25" dirty="0">
                <a:latin typeface="Microsoft Sans Serif"/>
                <a:cs typeface="Microsoft Sans Serif"/>
              </a:rPr>
              <a:t>SpaceX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launches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gathered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SpaceX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80" dirty="0">
                <a:latin typeface="Microsoft Sans Serif"/>
                <a:cs typeface="Microsoft Sans Serif"/>
              </a:rPr>
              <a:t>REST </a:t>
            </a:r>
            <a:r>
              <a:rPr sz="1800" spc="-20" dirty="0">
                <a:latin typeface="Microsoft Sans Serif"/>
                <a:cs typeface="Microsoft Sans Serif"/>
              </a:rPr>
              <a:t>API.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5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url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starts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api.spacexdata.com/v4/</a:t>
            </a:r>
            <a:endParaRPr sz="1800">
              <a:latin typeface="Microsoft Sans Serif"/>
              <a:cs typeface="Microsoft Sans Serif"/>
            </a:endParaRPr>
          </a:p>
          <a:p>
            <a:pPr marL="240665" marR="939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gathered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include: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rocket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used, payload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delivered,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specifications,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50" dirty="0">
                <a:latin typeface="Microsoft Sans Serif"/>
                <a:cs typeface="Microsoft Sans Serif"/>
              </a:rPr>
              <a:t>specifications,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outcome.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95"/>
              </a:spcBef>
            </a:pPr>
            <a:r>
              <a:rPr sz="4000" b="1" spc="-180" dirty="0">
                <a:latin typeface="Arial"/>
                <a:cs typeface="Arial"/>
              </a:rPr>
              <a:t>Data</a:t>
            </a:r>
            <a:r>
              <a:rPr sz="4000" b="1" spc="-85" dirty="0">
                <a:latin typeface="Arial"/>
                <a:cs typeface="Arial"/>
              </a:rPr>
              <a:t> </a:t>
            </a:r>
            <a:r>
              <a:rPr sz="4000" b="1" spc="-300" dirty="0">
                <a:latin typeface="Arial"/>
                <a:cs typeface="Arial"/>
              </a:rPr>
              <a:t>Collection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82511" y="1325880"/>
            <a:ext cx="5393690" cy="63436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12128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955"/>
              </a:spcBef>
            </a:pPr>
            <a:r>
              <a:rPr sz="3200" spc="-150" dirty="0">
                <a:latin typeface="Microsoft Sans Serif"/>
                <a:cs typeface="Microsoft Sans Serif"/>
              </a:rPr>
              <a:t>Web</a:t>
            </a:r>
            <a:r>
              <a:rPr sz="3200" spc="-65" dirty="0">
                <a:latin typeface="Microsoft Sans Serif"/>
                <a:cs typeface="Microsoft Sans Serif"/>
              </a:rPr>
              <a:t> </a:t>
            </a:r>
            <a:r>
              <a:rPr sz="3200" spc="-85" dirty="0">
                <a:latin typeface="Microsoft Sans Serif"/>
                <a:cs typeface="Microsoft Sans Serif"/>
              </a:rPr>
              <a:t>Scraping</a:t>
            </a:r>
            <a:r>
              <a:rPr sz="3200" spc="-4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from</a:t>
            </a:r>
            <a:r>
              <a:rPr sz="3200" spc="-5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Wikipedia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83782" y="1931092"/>
            <a:ext cx="5650865" cy="139573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25" dirty="0">
                <a:latin typeface="Microsoft Sans Serif"/>
                <a:cs typeface="Microsoft Sans Serif"/>
              </a:rPr>
              <a:t>SpaceX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lunches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gathered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Wikipedia: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055"/>
              </a:lnSpc>
              <a:spcBef>
                <a:spcPts val="795"/>
              </a:spcBef>
              <a:buClr>
                <a:srgbClr val="000000"/>
              </a:buClr>
              <a:buFont typeface="Arial MT"/>
              <a:buChar char="•"/>
              <a:tabLst>
                <a:tab pos="240665" algn="l"/>
              </a:tabLst>
            </a:pPr>
            <a:r>
              <a:rPr sz="18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https://en.wikipedia.org/wiki/List_of_Falcon_9_and_Fal</a:t>
            </a:r>
            <a:endParaRPr sz="1800">
              <a:latin typeface="Microsoft Sans Serif"/>
              <a:cs typeface="Microsoft Sans Serif"/>
            </a:endParaRPr>
          </a:p>
          <a:p>
            <a:pPr marL="240665">
              <a:lnSpc>
                <a:spcPts val="2055"/>
              </a:lnSpc>
            </a:pPr>
            <a:r>
              <a:rPr sz="18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con_Heavy_launches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records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are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stored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HTML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table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845" y="4536185"/>
            <a:ext cx="1405255" cy="1463040"/>
          </a:xfrm>
          <a:custGeom>
            <a:avLst/>
            <a:gdLst/>
            <a:ahLst/>
            <a:cxnLst/>
            <a:rect l="l" t="t" r="r" b="b"/>
            <a:pathLst>
              <a:path w="1405255" h="1463039">
                <a:moveTo>
                  <a:pt x="0" y="234187"/>
                </a:moveTo>
                <a:lnTo>
                  <a:pt x="4757" y="187006"/>
                </a:lnTo>
                <a:lnTo>
                  <a:pt x="18403" y="143053"/>
                </a:lnTo>
                <a:lnTo>
                  <a:pt x="39996" y="103274"/>
                </a:lnTo>
                <a:lnTo>
                  <a:pt x="68592" y="68611"/>
                </a:lnTo>
                <a:lnTo>
                  <a:pt x="103251" y="40009"/>
                </a:lnTo>
                <a:lnTo>
                  <a:pt x="143032" y="18411"/>
                </a:lnTo>
                <a:lnTo>
                  <a:pt x="186991" y="4760"/>
                </a:lnTo>
                <a:lnTo>
                  <a:pt x="234188" y="0"/>
                </a:lnTo>
                <a:lnTo>
                  <a:pt x="1170940" y="0"/>
                </a:lnTo>
                <a:lnTo>
                  <a:pt x="1218121" y="4760"/>
                </a:lnTo>
                <a:lnTo>
                  <a:pt x="1262074" y="18411"/>
                </a:lnTo>
                <a:lnTo>
                  <a:pt x="1301853" y="40009"/>
                </a:lnTo>
                <a:lnTo>
                  <a:pt x="1336516" y="68611"/>
                </a:lnTo>
                <a:lnTo>
                  <a:pt x="1365118" y="103274"/>
                </a:lnTo>
                <a:lnTo>
                  <a:pt x="1386716" y="143053"/>
                </a:lnTo>
                <a:lnTo>
                  <a:pt x="1400367" y="187006"/>
                </a:lnTo>
                <a:lnTo>
                  <a:pt x="1405128" y="234187"/>
                </a:lnTo>
                <a:lnTo>
                  <a:pt x="1405128" y="1228852"/>
                </a:lnTo>
                <a:lnTo>
                  <a:pt x="1400367" y="1276048"/>
                </a:lnTo>
                <a:lnTo>
                  <a:pt x="1386716" y="1320007"/>
                </a:lnTo>
                <a:lnTo>
                  <a:pt x="1365118" y="1359788"/>
                </a:lnTo>
                <a:lnTo>
                  <a:pt x="1336516" y="1394447"/>
                </a:lnTo>
                <a:lnTo>
                  <a:pt x="1301853" y="1423043"/>
                </a:lnTo>
                <a:lnTo>
                  <a:pt x="1262074" y="1444636"/>
                </a:lnTo>
                <a:lnTo>
                  <a:pt x="1218121" y="1458282"/>
                </a:lnTo>
                <a:lnTo>
                  <a:pt x="1170940" y="1463039"/>
                </a:lnTo>
                <a:lnTo>
                  <a:pt x="234188" y="1463039"/>
                </a:lnTo>
                <a:lnTo>
                  <a:pt x="186991" y="1458282"/>
                </a:lnTo>
                <a:lnTo>
                  <a:pt x="143032" y="1444636"/>
                </a:lnTo>
                <a:lnTo>
                  <a:pt x="103251" y="1423043"/>
                </a:lnTo>
                <a:lnTo>
                  <a:pt x="68592" y="1394447"/>
                </a:lnTo>
                <a:lnTo>
                  <a:pt x="39996" y="1359788"/>
                </a:lnTo>
                <a:lnTo>
                  <a:pt x="18403" y="1320007"/>
                </a:lnTo>
                <a:lnTo>
                  <a:pt x="4757" y="1276048"/>
                </a:lnTo>
                <a:lnTo>
                  <a:pt x="0" y="1228852"/>
                </a:lnTo>
                <a:lnTo>
                  <a:pt x="0" y="234187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9013" y="4998465"/>
            <a:ext cx="970280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SpaceX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25"/>
              </a:lnSpc>
            </a:pPr>
            <a:r>
              <a:rPr sz="1600" dirty="0">
                <a:latin typeface="Calibri"/>
                <a:cs typeface="Calibri"/>
              </a:rPr>
              <a:t>Rest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API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17954" y="4539234"/>
            <a:ext cx="1405255" cy="1463040"/>
          </a:xfrm>
          <a:custGeom>
            <a:avLst/>
            <a:gdLst/>
            <a:ahLst/>
            <a:cxnLst/>
            <a:rect l="l" t="t" r="r" b="b"/>
            <a:pathLst>
              <a:path w="1405254" h="1463039">
                <a:moveTo>
                  <a:pt x="0" y="234188"/>
                </a:moveTo>
                <a:lnTo>
                  <a:pt x="4760" y="187006"/>
                </a:lnTo>
                <a:lnTo>
                  <a:pt x="18411" y="143053"/>
                </a:lnTo>
                <a:lnTo>
                  <a:pt x="40009" y="103274"/>
                </a:lnTo>
                <a:lnTo>
                  <a:pt x="68611" y="68611"/>
                </a:lnTo>
                <a:lnTo>
                  <a:pt x="103274" y="40009"/>
                </a:lnTo>
                <a:lnTo>
                  <a:pt x="143053" y="18411"/>
                </a:lnTo>
                <a:lnTo>
                  <a:pt x="187006" y="4760"/>
                </a:lnTo>
                <a:lnTo>
                  <a:pt x="234187" y="0"/>
                </a:lnTo>
                <a:lnTo>
                  <a:pt x="1170939" y="0"/>
                </a:lnTo>
                <a:lnTo>
                  <a:pt x="1218121" y="4760"/>
                </a:lnTo>
                <a:lnTo>
                  <a:pt x="1262074" y="18411"/>
                </a:lnTo>
                <a:lnTo>
                  <a:pt x="1301853" y="40009"/>
                </a:lnTo>
                <a:lnTo>
                  <a:pt x="1336516" y="68611"/>
                </a:lnTo>
                <a:lnTo>
                  <a:pt x="1365118" y="103274"/>
                </a:lnTo>
                <a:lnTo>
                  <a:pt x="1386716" y="143053"/>
                </a:lnTo>
                <a:lnTo>
                  <a:pt x="1400367" y="187006"/>
                </a:lnTo>
                <a:lnTo>
                  <a:pt x="1405128" y="234188"/>
                </a:lnTo>
                <a:lnTo>
                  <a:pt x="1405128" y="1228852"/>
                </a:lnTo>
                <a:lnTo>
                  <a:pt x="1400367" y="1276048"/>
                </a:lnTo>
                <a:lnTo>
                  <a:pt x="1386716" y="1320007"/>
                </a:lnTo>
                <a:lnTo>
                  <a:pt x="1365118" y="1359788"/>
                </a:lnTo>
                <a:lnTo>
                  <a:pt x="1336516" y="1394447"/>
                </a:lnTo>
                <a:lnTo>
                  <a:pt x="1301853" y="1423043"/>
                </a:lnTo>
                <a:lnTo>
                  <a:pt x="1262074" y="1444636"/>
                </a:lnTo>
                <a:lnTo>
                  <a:pt x="1218121" y="1458282"/>
                </a:lnTo>
                <a:lnTo>
                  <a:pt x="1170939" y="1463040"/>
                </a:lnTo>
                <a:lnTo>
                  <a:pt x="234187" y="1463040"/>
                </a:lnTo>
                <a:lnTo>
                  <a:pt x="187006" y="1458282"/>
                </a:lnTo>
                <a:lnTo>
                  <a:pt x="143053" y="1444636"/>
                </a:lnTo>
                <a:lnTo>
                  <a:pt x="103274" y="1423043"/>
                </a:lnTo>
                <a:lnTo>
                  <a:pt x="68611" y="1394447"/>
                </a:lnTo>
                <a:lnTo>
                  <a:pt x="40009" y="1359788"/>
                </a:lnTo>
                <a:lnTo>
                  <a:pt x="18411" y="1320007"/>
                </a:lnTo>
                <a:lnTo>
                  <a:pt x="4760" y="1276048"/>
                </a:lnTo>
                <a:lnTo>
                  <a:pt x="0" y="1228852"/>
                </a:lnTo>
                <a:lnTo>
                  <a:pt x="0" y="234188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64766" y="4758309"/>
            <a:ext cx="66230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libri"/>
                <a:cs typeface="Calibri"/>
              </a:rPr>
              <a:t>Returns </a:t>
            </a:r>
            <a:r>
              <a:rPr sz="1600" spc="-10" dirty="0">
                <a:latin typeface="Calibri"/>
                <a:cs typeface="Calibri"/>
              </a:rPr>
              <a:t>SpaceX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in </a:t>
            </a:r>
            <a:r>
              <a:rPr sz="1600" spc="-20" dirty="0">
                <a:latin typeface="Calibri"/>
                <a:cs typeface="Calibri"/>
              </a:rPr>
              <a:t>Json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50158" y="4525517"/>
            <a:ext cx="1371600" cy="1463040"/>
          </a:xfrm>
          <a:custGeom>
            <a:avLst/>
            <a:gdLst/>
            <a:ahLst/>
            <a:cxnLst/>
            <a:rect l="l" t="t" r="r" b="b"/>
            <a:pathLst>
              <a:path w="1371600" h="1463039">
                <a:moveTo>
                  <a:pt x="0" y="228599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1143000" y="0"/>
                </a:lnTo>
                <a:lnTo>
                  <a:pt x="1189066" y="4644"/>
                </a:lnTo>
                <a:lnTo>
                  <a:pt x="1231975" y="17966"/>
                </a:lnTo>
                <a:lnTo>
                  <a:pt x="1270806" y="39045"/>
                </a:lnTo>
                <a:lnTo>
                  <a:pt x="1304639" y="66960"/>
                </a:lnTo>
                <a:lnTo>
                  <a:pt x="1332554" y="100793"/>
                </a:lnTo>
                <a:lnTo>
                  <a:pt x="1353633" y="139624"/>
                </a:lnTo>
                <a:lnTo>
                  <a:pt x="1366955" y="182533"/>
                </a:lnTo>
                <a:lnTo>
                  <a:pt x="1371600" y="228599"/>
                </a:lnTo>
                <a:lnTo>
                  <a:pt x="1371600" y="1234439"/>
                </a:lnTo>
                <a:lnTo>
                  <a:pt x="1366955" y="1280510"/>
                </a:lnTo>
                <a:lnTo>
                  <a:pt x="1353633" y="1323420"/>
                </a:lnTo>
                <a:lnTo>
                  <a:pt x="1332554" y="1362251"/>
                </a:lnTo>
                <a:lnTo>
                  <a:pt x="1304639" y="1396084"/>
                </a:lnTo>
                <a:lnTo>
                  <a:pt x="1270806" y="1423998"/>
                </a:lnTo>
                <a:lnTo>
                  <a:pt x="1231975" y="1445075"/>
                </a:lnTo>
                <a:lnTo>
                  <a:pt x="1189066" y="1458395"/>
                </a:lnTo>
                <a:lnTo>
                  <a:pt x="1143000" y="1463039"/>
                </a:lnTo>
                <a:lnTo>
                  <a:pt x="228600" y="1463039"/>
                </a:lnTo>
                <a:lnTo>
                  <a:pt x="182533" y="1458395"/>
                </a:lnTo>
                <a:lnTo>
                  <a:pt x="139624" y="1445075"/>
                </a:lnTo>
                <a:lnTo>
                  <a:pt x="100793" y="1423998"/>
                </a:lnTo>
                <a:lnTo>
                  <a:pt x="66960" y="1396084"/>
                </a:lnTo>
                <a:lnTo>
                  <a:pt x="39045" y="1362251"/>
                </a:lnTo>
                <a:lnTo>
                  <a:pt x="17966" y="1323420"/>
                </a:lnTo>
                <a:lnTo>
                  <a:pt x="4644" y="1280510"/>
                </a:lnTo>
                <a:lnTo>
                  <a:pt x="0" y="1234439"/>
                </a:lnTo>
                <a:lnTo>
                  <a:pt x="0" y="228599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96080" y="4622113"/>
            <a:ext cx="10401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Convert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dataframe using Normalize method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13350" y="4503165"/>
            <a:ext cx="1539875" cy="1475740"/>
            <a:chOff x="5213350" y="4503165"/>
            <a:chExt cx="1539875" cy="1475740"/>
          </a:xfrm>
        </p:grpSpPr>
        <p:sp>
          <p:nvSpPr>
            <p:cNvPr id="16" name="object 16"/>
            <p:cNvSpPr/>
            <p:nvPr/>
          </p:nvSpPr>
          <p:spPr>
            <a:xfrm>
              <a:off x="5219700" y="4509515"/>
              <a:ext cx="1527175" cy="1463040"/>
            </a:xfrm>
            <a:custGeom>
              <a:avLst/>
              <a:gdLst/>
              <a:ahLst/>
              <a:cxnLst/>
              <a:rect l="l" t="t" r="r" b="b"/>
              <a:pathLst>
                <a:path w="1527175" h="1463039">
                  <a:moveTo>
                    <a:pt x="1283207" y="0"/>
                  </a:moveTo>
                  <a:lnTo>
                    <a:pt x="243839" y="0"/>
                  </a:lnTo>
                  <a:lnTo>
                    <a:pt x="194711" y="4955"/>
                  </a:lnTo>
                  <a:lnTo>
                    <a:pt x="148947" y="19169"/>
                  </a:lnTo>
                  <a:lnTo>
                    <a:pt x="107528" y="41656"/>
                  </a:lnTo>
                  <a:lnTo>
                    <a:pt x="71437" y="71437"/>
                  </a:lnTo>
                  <a:lnTo>
                    <a:pt x="41656" y="107528"/>
                  </a:lnTo>
                  <a:lnTo>
                    <a:pt x="19169" y="148947"/>
                  </a:lnTo>
                  <a:lnTo>
                    <a:pt x="4955" y="194711"/>
                  </a:lnTo>
                  <a:lnTo>
                    <a:pt x="0" y="243839"/>
                  </a:lnTo>
                  <a:lnTo>
                    <a:pt x="0" y="1219199"/>
                  </a:lnTo>
                  <a:lnTo>
                    <a:pt x="4955" y="1268342"/>
                  </a:lnTo>
                  <a:lnTo>
                    <a:pt x="19169" y="1314114"/>
                  </a:lnTo>
                  <a:lnTo>
                    <a:pt x="41656" y="1355534"/>
                  </a:lnTo>
                  <a:lnTo>
                    <a:pt x="71437" y="1391621"/>
                  </a:lnTo>
                  <a:lnTo>
                    <a:pt x="107528" y="1421396"/>
                  </a:lnTo>
                  <a:lnTo>
                    <a:pt x="148947" y="1443878"/>
                  </a:lnTo>
                  <a:lnTo>
                    <a:pt x="194711" y="1458086"/>
                  </a:lnTo>
                  <a:lnTo>
                    <a:pt x="243839" y="1463039"/>
                  </a:lnTo>
                  <a:lnTo>
                    <a:pt x="1283207" y="1463039"/>
                  </a:lnTo>
                  <a:lnTo>
                    <a:pt x="1332336" y="1458086"/>
                  </a:lnTo>
                  <a:lnTo>
                    <a:pt x="1378100" y="1443878"/>
                  </a:lnTo>
                  <a:lnTo>
                    <a:pt x="1419519" y="1421396"/>
                  </a:lnTo>
                  <a:lnTo>
                    <a:pt x="1455610" y="1391621"/>
                  </a:lnTo>
                  <a:lnTo>
                    <a:pt x="1485391" y="1355534"/>
                  </a:lnTo>
                  <a:lnTo>
                    <a:pt x="1507878" y="1314114"/>
                  </a:lnTo>
                  <a:lnTo>
                    <a:pt x="1522092" y="1268342"/>
                  </a:lnTo>
                  <a:lnTo>
                    <a:pt x="1527048" y="1219199"/>
                  </a:lnTo>
                  <a:lnTo>
                    <a:pt x="1527048" y="243839"/>
                  </a:lnTo>
                  <a:lnTo>
                    <a:pt x="1522092" y="194711"/>
                  </a:lnTo>
                  <a:lnTo>
                    <a:pt x="1507878" y="148947"/>
                  </a:lnTo>
                  <a:lnTo>
                    <a:pt x="1485391" y="107528"/>
                  </a:lnTo>
                  <a:lnTo>
                    <a:pt x="1455610" y="71437"/>
                  </a:lnTo>
                  <a:lnTo>
                    <a:pt x="1419519" y="41656"/>
                  </a:lnTo>
                  <a:lnTo>
                    <a:pt x="1378100" y="19169"/>
                  </a:lnTo>
                  <a:lnTo>
                    <a:pt x="1332336" y="4955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19700" y="4509515"/>
              <a:ext cx="1527175" cy="1463040"/>
            </a:xfrm>
            <a:custGeom>
              <a:avLst/>
              <a:gdLst/>
              <a:ahLst/>
              <a:cxnLst/>
              <a:rect l="l" t="t" r="r" b="b"/>
              <a:pathLst>
                <a:path w="1527175" h="1463039">
                  <a:moveTo>
                    <a:pt x="0" y="243839"/>
                  </a:moveTo>
                  <a:lnTo>
                    <a:pt x="4955" y="194711"/>
                  </a:lnTo>
                  <a:lnTo>
                    <a:pt x="19169" y="148947"/>
                  </a:lnTo>
                  <a:lnTo>
                    <a:pt x="41656" y="107528"/>
                  </a:lnTo>
                  <a:lnTo>
                    <a:pt x="71437" y="71437"/>
                  </a:lnTo>
                  <a:lnTo>
                    <a:pt x="107528" y="41656"/>
                  </a:lnTo>
                  <a:lnTo>
                    <a:pt x="148947" y="19169"/>
                  </a:lnTo>
                  <a:lnTo>
                    <a:pt x="194711" y="4955"/>
                  </a:lnTo>
                  <a:lnTo>
                    <a:pt x="243839" y="0"/>
                  </a:lnTo>
                  <a:lnTo>
                    <a:pt x="1283207" y="0"/>
                  </a:lnTo>
                  <a:lnTo>
                    <a:pt x="1332336" y="4955"/>
                  </a:lnTo>
                  <a:lnTo>
                    <a:pt x="1378100" y="19169"/>
                  </a:lnTo>
                  <a:lnTo>
                    <a:pt x="1419519" y="41656"/>
                  </a:lnTo>
                  <a:lnTo>
                    <a:pt x="1455610" y="71437"/>
                  </a:lnTo>
                  <a:lnTo>
                    <a:pt x="1485391" y="107528"/>
                  </a:lnTo>
                  <a:lnTo>
                    <a:pt x="1507878" y="148947"/>
                  </a:lnTo>
                  <a:lnTo>
                    <a:pt x="1522092" y="194711"/>
                  </a:lnTo>
                  <a:lnTo>
                    <a:pt x="1527048" y="243839"/>
                  </a:lnTo>
                  <a:lnTo>
                    <a:pt x="1527048" y="1219199"/>
                  </a:lnTo>
                  <a:lnTo>
                    <a:pt x="1522092" y="1268342"/>
                  </a:lnTo>
                  <a:lnTo>
                    <a:pt x="1507878" y="1314114"/>
                  </a:lnTo>
                  <a:lnTo>
                    <a:pt x="1485391" y="1355534"/>
                  </a:lnTo>
                  <a:lnTo>
                    <a:pt x="1455610" y="1391621"/>
                  </a:lnTo>
                  <a:lnTo>
                    <a:pt x="1419519" y="1421396"/>
                  </a:lnTo>
                  <a:lnTo>
                    <a:pt x="1378100" y="1443878"/>
                  </a:lnTo>
                  <a:lnTo>
                    <a:pt x="1332336" y="1458086"/>
                  </a:lnTo>
                  <a:lnTo>
                    <a:pt x="1283207" y="1463039"/>
                  </a:lnTo>
                  <a:lnTo>
                    <a:pt x="243839" y="1463039"/>
                  </a:lnTo>
                  <a:lnTo>
                    <a:pt x="194711" y="1458086"/>
                  </a:lnTo>
                  <a:lnTo>
                    <a:pt x="148947" y="1443878"/>
                  </a:lnTo>
                  <a:lnTo>
                    <a:pt x="107528" y="1421396"/>
                  </a:lnTo>
                  <a:lnTo>
                    <a:pt x="71437" y="1391621"/>
                  </a:lnTo>
                  <a:lnTo>
                    <a:pt x="41656" y="1355534"/>
                  </a:lnTo>
                  <a:lnTo>
                    <a:pt x="19169" y="1314114"/>
                  </a:lnTo>
                  <a:lnTo>
                    <a:pt x="4955" y="1268342"/>
                  </a:lnTo>
                  <a:lnTo>
                    <a:pt x="0" y="1219199"/>
                  </a:lnTo>
                  <a:lnTo>
                    <a:pt x="0" y="243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70957" y="4851908"/>
            <a:ext cx="12249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" marR="5080" indent="-45720" algn="just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consolidation &amp;wrangling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88302" y="4466082"/>
            <a:ext cx="1403985" cy="1463040"/>
          </a:xfrm>
          <a:custGeom>
            <a:avLst/>
            <a:gdLst/>
            <a:ahLst/>
            <a:cxnLst/>
            <a:rect l="l" t="t" r="r" b="b"/>
            <a:pathLst>
              <a:path w="1403984" h="1463039">
                <a:moveTo>
                  <a:pt x="0" y="233934"/>
                </a:moveTo>
                <a:lnTo>
                  <a:pt x="4754" y="186799"/>
                </a:lnTo>
                <a:lnTo>
                  <a:pt x="18389" y="142892"/>
                </a:lnTo>
                <a:lnTo>
                  <a:pt x="39962" y="103156"/>
                </a:lnTo>
                <a:lnTo>
                  <a:pt x="68532" y="68532"/>
                </a:lnTo>
                <a:lnTo>
                  <a:pt x="103156" y="39962"/>
                </a:lnTo>
                <a:lnTo>
                  <a:pt x="142892" y="18389"/>
                </a:lnTo>
                <a:lnTo>
                  <a:pt x="186799" y="4754"/>
                </a:lnTo>
                <a:lnTo>
                  <a:pt x="233933" y="0"/>
                </a:lnTo>
                <a:lnTo>
                  <a:pt x="1169670" y="0"/>
                </a:lnTo>
                <a:lnTo>
                  <a:pt x="1216804" y="4754"/>
                </a:lnTo>
                <a:lnTo>
                  <a:pt x="1260711" y="18389"/>
                </a:lnTo>
                <a:lnTo>
                  <a:pt x="1300447" y="39962"/>
                </a:lnTo>
                <a:lnTo>
                  <a:pt x="1335071" y="68532"/>
                </a:lnTo>
                <a:lnTo>
                  <a:pt x="1363641" y="103156"/>
                </a:lnTo>
                <a:lnTo>
                  <a:pt x="1385214" y="142892"/>
                </a:lnTo>
                <a:lnTo>
                  <a:pt x="1398849" y="186799"/>
                </a:lnTo>
                <a:lnTo>
                  <a:pt x="1403603" y="233934"/>
                </a:lnTo>
                <a:lnTo>
                  <a:pt x="1403603" y="1229106"/>
                </a:lnTo>
                <a:lnTo>
                  <a:pt x="1398849" y="1276251"/>
                </a:lnTo>
                <a:lnTo>
                  <a:pt x="1385214" y="1320163"/>
                </a:lnTo>
                <a:lnTo>
                  <a:pt x="1363641" y="1359900"/>
                </a:lnTo>
                <a:lnTo>
                  <a:pt x="1335071" y="1394521"/>
                </a:lnTo>
                <a:lnTo>
                  <a:pt x="1300447" y="1423087"/>
                </a:lnTo>
                <a:lnTo>
                  <a:pt x="1260711" y="1444656"/>
                </a:lnTo>
                <a:lnTo>
                  <a:pt x="1216804" y="1458287"/>
                </a:lnTo>
                <a:lnTo>
                  <a:pt x="1169670" y="1463040"/>
                </a:lnTo>
                <a:lnTo>
                  <a:pt x="233933" y="1463040"/>
                </a:lnTo>
                <a:lnTo>
                  <a:pt x="186799" y="1458287"/>
                </a:lnTo>
                <a:lnTo>
                  <a:pt x="142892" y="1444656"/>
                </a:lnTo>
                <a:lnTo>
                  <a:pt x="103156" y="1423087"/>
                </a:lnTo>
                <a:lnTo>
                  <a:pt x="68532" y="1394521"/>
                </a:lnTo>
                <a:lnTo>
                  <a:pt x="39962" y="1359900"/>
                </a:lnTo>
                <a:lnTo>
                  <a:pt x="18389" y="1320163"/>
                </a:lnTo>
                <a:lnTo>
                  <a:pt x="4754" y="1276251"/>
                </a:lnTo>
                <a:lnTo>
                  <a:pt x="0" y="1229106"/>
                </a:lnTo>
                <a:lnTo>
                  <a:pt x="0" y="233934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35114" y="4929632"/>
            <a:ext cx="1038225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10" dirty="0">
                <a:latin typeface="Calibri"/>
                <a:cs typeface="Calibri"/>
              </a:rPr>
              <a:t>Convert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dataframe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88502" y="4466082"/>
            <a:ext cx="1409700" cy="1463040"/>
          </a:xfrm>
          <a:custGeom>
            <a:avLst/>
            <a:gdLst/>
            <a:ahLst/>
            <a:cxnLst/>
            <a:rect l="l" t="t" r="r" b="b"/>
            <a:pathLst>
              <a:path w="1409700" h="1463039">
                <a:moveTo>
                  <a:pt x="0" y="234950"/>
                </a:moveTo>
                <a:lnTo>
                  <a:pt x="4771" y="187589"/>
                </a:lnTo>
                <a:lnTo>
                  <a:pt x="18458" y="143482"/>
                </a:lnTo>
                <a:lnTo>
                  <a:pt x="40116" y="103571"/>
                </a:lnTo>
                <a:lnTo>
                  <a:pt x="68802" y="68802"/>
                </a:lnTo>
                <a:lnTo>
                  <a:pt x="103571" y="40116"/>
                </a:lnTo>
                <a:lnTo>
                  <a:pt x="143482" y="18458"/>
                </a:lnTo>
                <a:lnTo>
                  <a:pt x="187589" y="4771"/>
                </a:lnTo>
                <a:lnTo>
                  <a:pt x="234950" y="0"/>
                </a:lnTo>
                <a:lnTo>
                  <a:pt x="1174750" y="0"/>
                </a:lnTo>
                <a:lnTo>
                  <a:pt x="1222110" y="4771"/>
                </a:lnTo>
                <a:lnTo>
                  <a:pt x="1266217" y="18458"/>
                </a:lnTo>
                <a:lnTo>
                  <a:pt x="1306128" y="40116"/>
                </a:lnTo>
                <a:lnTo>
                  <a:pt x="1340897" y="68802"/>
                </a:lnTo>
                <a:lnTo>
                  <a:pt x="1369583" y="103571"/>
                </a:lnTo>
                <a:lnTo>
                  <a:pt x="1391241" y="143482"/>
                </a:lnTo>
                <a:lnTo>
                  <a:pt x="1404928" y="187589"/>
                </a:lnTo>
                <a:lnTo>
                  <a:pt x="1409700" y="234950"/>
                </a:lnTo>
                <a:lnTo>
                  <a:pt x="1409700" y="1228090"/>
                </a:lnTo>
                <a:lnTo>
                  <a:pt x="1404928" y="1275439"/>
                </a:lnTo>
                <a:lnTo>
                  <a:pt x="1391241" y="1319541"/>
                </a:lnTo>
                <a:lnTo>
                  <a:pt x="1369583" y="1359451"/>
                </a:lnTo>
                <a:lnTo>
                  <a:pt x="1340897" y="1394223"/>
                </a:lnTo>
                <a:lnTo>
                  <a:pt x="1306128" y="1422913"/>
                </a:lnTo>
                <a:lnTo>
                  <a:pt x="1266217" y="1444575"/>
                </a:lnTo>
                <a:lnTo>
                  <a:pt x="1222110" y="1458266"/>
                </a:lnTo>
                <a:lnTo>
                  <a:pt x="1174750" y="1463040"/>
                </a:lnTo>
                <a:lnTo>
                  <a:pt x="234950" y="1463040"/>
                </a:lnTo>
                <a:lnTo>
                  <a:pt x="187589" y="1458266"/>
                </a:lnTo>
                <a:lnTo>
                  <a:pt x="143482" y="1444575"/>
                </a:lnTo>
                <a:lnTo>
                  <a:pt x="103571" y="1422913"/>
                </a:lnTo>
                <a:lnTo>
                  <a:pt x="68802" y="1394223"/>
                </a:lnTo>
                <a:lnTo>
                  <a:pt x="40116" y="1359451"/>
                </a:lnTo>
                <a:lnTo>
                  <a:pt x="18458" y="1319541"/>
                </a:lnTo>
                <a:lnTo>
                  <a:pt x="4771" y="1275439"/>
                </a:lnTo>
                <a:lnTo>
                  <a:pt x="0" y="1228090"/>
                </a:lnTo>
                <a:lnTo>
                  <a:pt x="0" y="234950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736583" y="4710176"/>
            <a:ext cx="1010285" cy="9271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10" dirty="0">
                <a:latin typeface="Calibri"/>
                <a:cs typeface="Calibri"/>
              </a:rPr>
              <a:t>Extract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data </a:t>
            </a:r>
            <a:r>
              <a:rPr sz="1600" spc="-10" dirty="0">
                <a:latin typeface="Calibri"/>
                <a:cs typeface="Calibri"/>
              </a:rPr>
              <a:t>using beautiful </a:t>
            </a:r>
            <a:r>
              <a:rPr sz="1600" spc="-20" dirty="0">
                <a:latin typeface="Calibri"/>
                <a:cs typeface="Calibri"/>
              </a:rPr>
              <a:t>soup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237469" y="4466082"/>
            <a:ext cx="1405255" cy="1463040"/>
          </a:xfrm>
          <a:custGeom>
            <a:avLst/>
            <a:gdLst/>
            <a:ahLst/>
            <a:cxnLst/>
            <a:rect l="l" t="t" r="r" b="b"/>
            <a:pathLst>
              <a:path w="1405254" h="1463039">
                <a:moveTo>
                  <a:pt x="0" y="234188"/>
                </a:moveTo>
                <a:lnTo>
                  <a:pt x="4760" y="187006"/>
                </a:lnTo>
                <a:lnTo>
                  <a:pt x="18411" y="143053"/>
                </a:lnTo>
                <a:lnTo>
                  <a:pt x="40009" y="103274"/>
                </a:lnTo>
                <a:lnTo>
                  <a:pt x="68611" y="68611"/>
                </a:lnTo>
                <a:lnTo>
                  <a:pt x="103274" y="40009"/>
                </a:lnTo>
                <a:lnTo>
                  <a:pt x="143053" y="18411"/>
                </a:lnTo>
                <a:lnTo>
                  <a:pt x="187006" y="4760"/>
                </a:lnTo>
                <a:lnTo>
                  <a:pt x="234187" y="0"/>
                </a:lnTo>
                <a:lnTo>
                  <a:pt x="1170939" y="0"/>
                </a:lnTo>
                <a:lnTo>
                  <a:pt x="1218121" y="4760"/>
                </a:lnTo>
                <a:lnTo>
                  <a:pt x="1262074" y="18411"/>
                </a:lnTo>
                <a:lnTo>
                  <a:pt x="1301853" y="40009"/>
                </a:lnTo>
                <a:lnTo>
                  <a:pt x="1336516" y="68611"/>
                </a:lnTo>
                <a:lnTo>
                  <a:pt x="1365118" y="103274"/>
                </a:lnTo>
                <a:lnTo>
                  <a:pt x="1386716" y="143053"/>
                </a:lnTo>
                <a:lnTo>
                  <a:pt x="1400367" y="187006"/>
                </a:lnTo>
                <a:lnTo>
                  <a:pt x="1405127" y="234188"/>
                </a:lnTo>
                <a:lnTo>
                  <a:pt x="1405127" y="1228852"/>
                </a:lnTo>
                <a:lnTo>
                  <a:pt x="1400367" y="1276048"/>
                </a:lnTo>
                <a:lnTo>
                  <a:pt x="1386716" y="1320007"/>
                </a:lnTo>
                <a:lnTo>
                  <a:pt x="1365118" y="1359788"/>
                </a:lnTo>
                <a:lnTo>
                  <a:pt x="1336516" y="1394447"/>
                </a:lnTo>
                <a:lnTo>
                  <a:pt x="1301853" y="1423043"/>
                </a:lnTo>
                <a:lnTo>
                  <a:pt x="1262074" y="1444636"/>
                </a:lnTo>
                <a:lnTo>
                  <a:pt x="1218121" y="1458282"/>
                </a:lnTo>
                <a:lnTo>
                  <a:pt x="1170939" y="1463040"/>
                </a:lnTo>
                <a:lnTo>
                  <a:pt x="234187" y="1463040"/>
                </a:lnTo>
                <a:lnTo>
                  <a:pt x="187006" y="1458282"/>
                </a:lnTo>
                <a:lnTo>
                  <a:pt x="143053" y="1444636"/>
                </a:lnTo>
                <a:lnTo>
                  <a:pt x="103274" y="1423043"/>
                </a:lnTo>
                <a:lnTo>
                  <a:pt x="68611" y="1394447"/>
                </a:lnTo>
                <a:lnTo>
                  <a:pt x="40009" y="1359788"/>
                </a:lnTo>
                <a:lnTo>
                  <a:pt x="18411" y="1320007"/>
                </a:lnTo>
                <a:lnTo>
                  <a:pt x="4760" y="1276048"/>
                </a:lnTo>
                <a:lnTo>
                  <a:pt x="0" y="1228852"/>
                </a:lnTo>
                <a:lnTo>
                  <a:pt x="0" y="234188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385806" y="4710176"/>
            <a:ext cx="852805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Get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HTML</a:t>
            </a:r>
            <a:endParaRPr sz="1600">
              <a:latin typeface="Calibri"/>
              <a:cs typeface="Calibri"/>
            </a:endParaRPr>
          </a:p>
          <a:p>
            <a:pPr marL="12700" marR="7620">
              <a:lnSpc>
                <a:spcPts val="1730"/>
              </a:lnSpc>
              <a:spcBef>
                <a:spcPts val="120"/>
              </a:spcBef>
            </a:pPr>
            <a:r>
              <a:rPr sz="1600" spc="-10" dirty="0">
                <a:latin typeface="Calibri"/>
                <a:cs typeface="Calibri"/>
              </a:rPr>
              <a:t>Response </a:t>
            </a:r>
            <a:r>
              <a:rPr sz="1600" spc="-20" dirty="0">
                <a:latin typeface="Calibri"/>
                <a:cs typeface="Calibri"/>
              </a:rPr>
              <a:t>from </a:t>
            </a:r>
            <a:r>
              <a:rPr sz="1600" spc="-10" dirty="0">
                <a:latin typeface="Calibri"/>
                <a:cs typeface="Calibri"/>
              </a:rPr>
              <a:t>Wikipedia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15770" y="5053329"/>
            <a:ext cx="8491220" cy="346710"/>
            <a:chOff x="1715770" y="5053329"/>
            <a:chExt cx="8491220" cy="346710"/>
          </a:xfrm>
        </p:grpSpPr>
        <p:sp>
          <p:nvSpPr>
            <p:cNvPr id="26" name="object 26"/>
            <p:cNvSpPr/>
            <p:nvPr/>
          </p:nvSpPr>
          <p:spPr>
            <a:xfrm>
              <a:off x="1722120" y="5119115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60" h="274320">
                  <a:moveTo>
                    <a:pt x="93725" y="0"/>
                  </a:moveTo>
                  <a:lnTo>
                    <a:pt x="93725" y="68579"/>
                  </a:lnTo>
                  <a:lnTo>
                    <a:pt x="0" y="68579"/>
                  </a:lnTo>
                  <a:lnTo>
                    <a:pt x="0" y="205739"/>
                  </a:lnTo>
                  <a:lnTo>
                    <a:pt x="93725" y="205739"/>
                  </a:lnTo>
                  <a:lnTo>
                    <a:pt x="93725" y="274319"/>
                  </a:lnTo>
                  <a:lnTo>
                    <a:pt x="187452" y="137159"/>
                  </a:lnTo>
                  <a:lnTo>
                    <a:pt x="937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22120" y="5119115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60" h="274320">
                  <a:moveTo>
                    <a:pt x="0" y="68579"/>
                  </a:moveTo>
                  <a:lnTo>
                    <a:pt x="93725" y="68579"/>
                  </a:lnTo>
                  <a:lnTo>
                    <a:pt x="93725" y="0"/>
                  </a:lnTo>
                  <a:lnTo>
                    <a:pt x="187452" y="137159"/>
                  </a:lnTo>
                  <a:lnTo>
                    <a:pt x="93725" y="274319"/>
                  </a:lnTo>
                  <a:lnTo>
                    <a:pt x="93725" y="205739"/>
                  </a:lnTo>
                  <a:lnTo>
                    <a:pt x="0" y="205739"/>
                  </a:lnTo>
                  <a:lnTo>
                    <a:pt x="0" y="6857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57372" y="5103875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60" h="274320">
                  <a:moveTo>
                    <a:pt x="93725" y="0"/>
                  </a:moveTo>
                  <a:lnTo>
                    <a:pt x="93725" y="68580"/>
                  </a:lnTo>
                  <a:lnTo>
                    <a:pt x="0" y="68580"/>
                  </a:lnTo>
                  <a:lnTo>
                    <a:pt x="0" y="205740"/>
                  </a:lnTo>
                  <a:lnTo>
                    <a:pt x="93725" y="205740"/>
                  </a:lnTo>
                  <a:lnTo>
                    <a:pt x="93725" y="274320"/>
                  </a:lnTo>
                  <a:lnTo>
                    <a:pt x="187451" y="137160"/>
                  </a:lnTo>
                  <a:lnTo>
                    <a:pt x="937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57372" y="5103875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60" h="274320">
                  <a:moveTo>
                    <a:pt x="0" y="68580"/>
                  </a:moveTo>
                  <a:lnTo>
                    <a:pt x="93725" y="68580"/>
                  </a:lnTo>
                  <a:lnTo>
                    <a:pt x="93725" y="0"/>
                  </a:lnTo>
                  <a:lnTo>
                    <a:pt x="187451" y="137160"/>
                  </a:lnTo>
                  <a:lnTo>
                    <a:pt x="93725" y="274320"/>
                  </a:lnTo>
                  <a:lnTo>
                    <a:pt x="93725" y="205740"/>
                  </a:lnTo>
                  <a:lnTo>
                    <a:pt x="0" y="205740"/>
                  </a:lnTo>
                  <a:lnTo>
                    <a:pt x="0" y="685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012679" y="5059679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59" h="274320">
                  <a:moveTo>
                    <a:pt x="93725" y="0"/>
                  </a:moveTo>
                  <a:lnTo>
                    <a:pt x="0" y="137160"/>
                  </a:lnTo>
                  <a:lnTo>
                    <a:pt x="93725" y="274320"/>
                  </a:lnTo>
                  <a:lnTo>
                    <a:pt x="93725" y="205740"/>
                  </a:lnTo>
                  <a:lnTo>
                    <a:pt x="187451" y="205740"/>
                  </a:lnTo>
                  <a:lnTo>
                    <a:pt x="187451" y="68580"/>
                  </a:lnTo>
                  <a:lnTo>
                    <a:pt x="93725" y="68580"/>
                  </a:lnTo>
                  <a:lnTo>
                    <a:pt x="937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12679" y="5059679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59" h="274320">
                  <a:moveTo>
                    <a:pt x="187451" y="205740"/>
                  </a:moveTo>
                  <a:lnTo>
                    <a:pt x="93725" y="205740"/>
                  </a:lnTo>
                  <a:lnTo>
                    <a:pt x="93725" y="274320"/>
                  </a:lnTo>
                  <a:lnTo>
                    <a:pt x="0" y="137160"/>
                  </a:lnTo>
                  <a:lnTo>
                    <a:pt x="93725" y="0"/>
                  </a:lnTo>
                  <a:lnTo>
                    <a:pt x="93725" y="68580"/>
                  </a:lnTo>
                  <a:lnTo>
                    <a:pt x="187451" y="68580"/>
                  </a:lnTo>
                  <a:lnTo>
                    <a:pt x="187451" y="20574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75903" y="5059679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59" h="274320">
                  <a:moveTo>
                    <a:pt x="93725" y="0"/>
                  </a:moveTo>
                  <a:lnTo>
                    <a:pt x="0" y="137160"/>
                  </a:lnTo>
                  <a:lnTo>
                    <a:pt x="93725" y="274320"/>
                  </a:lnTo>
                  <a:lnTo>
                    <a:pt x="93725" y="205740"/>
                  </a:lnTo>
                  <a:lnTo>
                    <a:pt x="187451" y="205740"/>
                  </a:lnTo>
                  <a:lnTo>
                    <a:pt x="187451" y="68580"/>
                  </a:lnTo>
                  <a:lnTo>
                    <a:pt x="93725" y="68580"/>
                  </a:lnTo>
                  <a:lnTo>
                    <a:pt x="937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75903" y="5059679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59" h="274320">
                  <a:moveTo>
                    <a:pt x="187451" y="205740"/>
                  </a:moveTo>
                  <a:lnTo>
                    <a:pt x="93725" y="205740"/>
                  </a:lnTo>
                  <a:lnTo>
                    <a:pt x="93725" y="274320"/>
                  </a:lnTo>
                  <a:lnTo>
                    <a:pt x="0" y="137160"/>
                  </a:lnTo>
                  <a:lnTo>
                    <a:pt x="93725" y="0"/>
                  </a:lnTo>
                  <a:lnTo>
                    <a:pt x="93725" y="68580"/>
                  </a:lnTo>
                  <a:lnTo>
                    <a:pt x="187451" y="68580"/>
                  </a:lnTo>
                  <a:lnTo>
                    <a:pt x="187451" y="20574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48427" y="5103875"/>
              <a:ext cx="268605" cy="274320"/>
            </a:xfrm>
            <a:custGeom>
              <a:avLst/>
              <a:gdLst/>
              <a:ahLst/>
              <a:cxnLst/>
              <a:rect l="l" t="t" r="r" b="b"/>
              <a:pathLst>
                <a:path w="268604" h="274320">
                  <a:moveTo>
                    <a:pt x="134112" y="0"/>
                  </a:moveTo>
                  <a:lnTo>
                    <a:pt x="134112" y="68580"/>
                  </a:lnTo>
                  <a:lnTo>
                    <a:pt x="0" y="68580"/>
                  </a:lnTo>
                  <a:lnTo>
                    <a:pt x="0" y="205740"/>
                  </a:lnTo>
                  <a:lnTo>
                    <a:pt x="134112" y="205740"/>
                  </a:lnTo>
                  <a:lnTo>
                    <a:pt x="134112" y="274320"/>
                  </a:lnTo>
                  <a:lnTo>
                    <a:pt x="268224" y="137160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48427" y="5103875"/>
              <a:ext cx="268605" cy="274320"/>
            </a:xfrm>
            <a:custGeom>
              <a:avLst/>
              <a:gdLst/>
              <a:ahLst/>
              <a:cxnLst/>
              <a:rect l="l" t="t" r="r" b="b"/>
              <a:pathLst>
                <a:path w="268604" h="274320">
                  <a:moveTo>
                    <a:pt x="0" y="68580"/>
                  </a:moveTo>
                  <a:lnTo>
                    <a:pt x="134112" y="68580"/>
                  </a:lnTo>
                  <a:lnTo>
                    <a:pt x="134112" y="0"/>
                  </a:lnTo>
                  <a:lnTo>
                    <a:pt x="268224" y="137160"/>
                  </a:lnTo>
                  <a:lnTo>
                    <a:pt x="134112" y="274320"/>
                  </a:lnTo>
                  <a:lnTo>
                    <a:pt x="134112" y="205740"/>
                  </a:lnTo>
                  <a:lnTo>
                    <a:pt x="0" y="205740"/>
                  </a:lnTo>
                  <a:lnTo>
                    <a:pt x="0" y="685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9128" y="5103875"/>
              <a:ext cx="248412" cy="24536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739128" y="5103875"/>
              <a:ext cx="248920" cy="245745"/>
            </a:xfrm>
            <a:custGeom>
              <a:avLst/>
              <a:gdLst/>
              <a:ahLst/>
              <a:cxnLst/>
              <a:rect l="l" t="t" r="r" b="b"/>
              <a:pathLst>
                <a:path w="248920" h="245745">
                  <a:moveTo>
                    <a:pt x="248412" y="184023"/>
                  </a:moveTo>
                  <a:lnTo>
                    <a:pt x="122681" y="184023"/>
                  </a:lnTo>
                  <a:lnTo>
                    <a:pt x="122681" y="245364"/>
                  </a:lnTo>
                  <a:lnTo>
                    <a:pt x="0" y="122681"/>
                  </a:lnTo>
                  <a:lnTo>
                    <a:pt x="122681" y="0"/>
                  </a:lnTo>
                  <a:lnTo>
                    <a:pt x="122681" y="61341"/>
                  </a:lnTo>
                  <a:lnTo>
                    <a:pt x="248412" y="61341"/>
                  </a:lnTo>
                  <a:lnTo>
                    <a:pt x="248412" y="18402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7</a:t>
            </a:fld>
            <a:endParaRPr spc="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891" y="1078991"/>
            <a:ext cx="504952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1800" dirty="0">
                <a:latin typeface="Microsoft Sans Serif"/>
                <a:cs typeface="Microsoft Sans Serif"/>
              </a:rPr>
              <a:t>1.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Make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request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get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rocket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data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44706" y="6116423"/>
            <a:ext cx="122555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20" dirty="0">
                <a:solidFill>
                  <a:srgbClr val="44536A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/>
              <a:t>Data</a:t>
            </a:r>
            <a:r>
              <a:rPr sz="4000" spc="-65" dirty="0"/>
              <a:t> Collection</a:t>
            </a:r>
            <a:r>
              <a:rPr sz="4000" dirty="0"/>
              <a:t> </a:t>
            </a:r>
            <a:r>
              <a:rPr sz="4000" spc="819" dirty="0"/>
              <a:t>–</a:t>
            </a:r>
            <a:r>
              <a:rPr sz="4000" spc="-35" dirty="0"/>
              <a:t> </a:t>
            </a:r>
            <a:r>
              <a:rPr sz="4000" spc="-285" dirty="0"/>
              <a:t>SpaceX</a:t>
            </a:r>
            <a:r>
              <a:rPr sz="4000" spc="20" dirty="0"/>
              <a:t> </a:t>
            </a:r>
            <a:r>
              <a:rPr sz="4000" spc="-305" dirty="0"/>
              <a:t>API</a:t>
            </a:r>
            <a:endParaRPr sz="4000"/>
          </a:p>
        </p:txBody>
      </p:sp>
      <p:sp>
        <p:nvSpPr>
          <p:cNvPr id="6" name="object 6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430" y="5987215"/>
            <a:ext cx="5157201" cy="20358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82168" y="1469136"/>
            <a:ext cx="11099800" cy="5372735"/>
            <a:chOff x="582168" y="1469136"/>
            <a:chExt cx="11099800" cy="53727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847" y="2360341"/>
              <a:ext cx="4969764" cy="4148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852" y="2772155"/>
              <a:ext cx="1859280" cy="7010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7083" y="1508760"/>
              <a:ext cx="5294375" cy="10485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2427" y="2951144"/>
              <a:ext cx="5181600" cy="38905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884" y="3913631"/>
              <a:ext cx="3339084" cy="5836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8" y="4974336"/>
              <a:ext cx="5301996" cy="6416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748" y="1469136"/>
              <a:ext cx="5007864" cy="8671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34327" y="2612136"/>
              <a:ext cx="5201920" cy="384175"/>
            </a:xfrm>
            <a:custGeom>
              <a:avLst/>
              <a:gdLst/>
              <a:ahLst/>
              <a:cxnLst/>
              <a:rect l="l" t="t" r="r" b="b"/>
              <a:pathLst>
                <a:path w="5201920" h="384175">
                  <a:moveTo>
                    <a:pt x="5201412" y="0"/>
                  </a:moveTo>
                  <a:lnTo>
                    <a:pt x="0" y="0"/>
                  </a:lnTo>
                  <a:lnTo>
                    <a:pt x="0" y="384048"/>
                  </a:lnTo>
                  <a:lnTo>
                    <a:pt x="5201412" y="384048"/>
                  </a:lnTo>
                  <a:lnTo>
                    <a:pt x="5201412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34328" y="1088136"/>
            <a:ext cx="520192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Microsoft Sans Serif"/>
                <a:cs typeface="Microsoft Sans Serif"/>
              </a:rPr>
              <a:t>2.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Normalize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frame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13956" y="2640838"/>
            <a:ext cx="2117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3.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Create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10" dirty="0">
                <a:latin typeface="Microsoft Sans Serif"/>
                <a:cs typeface="Microsoft Sans Serif"/>
              </a:rPr>
              <a:t> dictionary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3504" y="3494532"/>
            <a:ext cx="5168265" cy="379730"/>
          </a:xfrm>
          <a:custGeom>
            <a:avLst/>
            <a:gdLst/>
            <a:ahLst/>
            <a:cxnLst/>
            <a:rect l="l" t="t" r="r" b="b"/>
            <a:pathLst>
              <a:path w="5168265" h="379729">
                <a:moveTo>
                  <a:pt x="5167884" y="0"/>
                </a:moveTo>
                <a:lnTo>
                  <a:pt x="0" y="0"/>
                </a:lnTo>
                <a:lnTo>
                  <a:pt x="0" y="379476"/>
                </a:lnTo>
                <a:lnTo>
                  <a:pt x="5167884" y="379476"/>
                </a:lnTo>
                <a:lnTo>
                  <a:pt x="5167884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2853" y="3521455"/>
            <a:ext cx="297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4.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Create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Pandas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frame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5883" y="4538471"/>
            <a:ext cx="5240020" cy="368935"/>
          </a:xfrm>
          <a:custGeom>
            <a:avLst/>
            <a:gdLst/>
            <a:ahLst/>
            <a:cxnLst/>
            <a:rect l="l" t="t" r="r" b="b"/>
            <a:pathLst>
              <a:path w="5240020" h="368935">
                <a:moveTo>
                  <a:pt x="5239512" y="0"/>
                </a:moveTo>
                <a:lnTo>
                  <a:pt x="0" y="0"/>
                </a:lnTo>
                <a:lnTo>
                  <a:pt x="0" y="368807"/>
                </a:lnTo>
                <a:lnTo>
                  <a:pt x="5239512" y="368807"/>
                </a:lnTo>
                <a:lnTo>
                  <a:pt x="5239512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4319" y="4560189"/>
            <a:ext cx="2169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5.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Falcon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9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3504" y="5539740"/>
            <a:ext cx="5232400" cy="37655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Microsoft Sans Serif"/>
                <a:cs typeface="Microsoft Sans Serif"/>
              </a:rPr>
              <a:t>6.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Save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CSV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454396" y="1115567"/>
            <a:ext cx="1176655" cy="4220210"/>
            <a:chOff x="5454396" y="1115567"/>
            <a:chExt cx="1176655" cy="422021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5396" y="1115567"/>
              <a:ext cx="383942" cy="4805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4372" y="2302763"/>
              <a:ext cx="510539" cy="4267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19572" y="2918460"/>
              <a:ext cx="911351" cy="11186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5064" y="4169663"/>
              <a:ext cx="510539" cy="4267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4396" y="4908803"/>
              <a:ext cx="510539" cy="42671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384406" y="6256123"/>
            <a:ext cx="1479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20" dirty="0">
                <a:solidFill>
                  <a:srgbClr val="44536A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891" y="1078991"/>
            <a:ext cx="504952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1800" dirty="0">
                <a:latin typeface="Microsoft Sans Serif"/>
                <a:cs typeface="Microsoft Sans Serif"/>
              </a:rPr>
              <a:t>1.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Get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Response</a:t>
            </a:r>
            <a:r>
              <a:rPr sz="1800" dirty="0">
                <a:latin typeface="Microsoft Sans Serif"/>
                <a:cs typeface="Microsoft Sans Serif"/>
              </a:rPr>
              <a:t> from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HTML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/>
              <a:t>Data</a:t>
            </a:r>
            <a:r>
              <a:rPr sz="4000" spc="-120" dirty="0"/>
              <a:t> </a:t>
            </a:r>
            <a:r>
              <a:rPr sz="4000" spc="-65" dirty="0"/>
              <a:t>Collection</a:t>
            </a:r>
            <a:r>
              <a:rPr sz="4000" spc="-50" dirty="0"/>
              <a:t> </a:t>
            </a:r>
            <a:r>
              <a:rPr sz="4000" spc="819" dirty="0"/>
              <a:t>–</a:t>
            </a:r>
            <a:r>
              <a:rPr sz="4000" spc="-85" dirty="0"/>
              <a:t> </a:t>
            </a:r>
            <a:r>
              <a:rPr sz="4000" spc="-100" dirty="0"/>
              <a:t>Scraping</a:t>
            </a:r>
            <a:r>
              <a:rPr sz="4000" spc="-65" dirty="0"/>
              <a:t> </a:t>
            </a:r>
            <a:r>
              <a:rPr sz="2400" spc="-140" dirty="0"/>
              <a:t>(Web</a:t>
            </a:r>
            <a:r>
              <a:rPr sz="2400" spc="-20" dirty="0"/>
              <a:t> </a:t>
            </a:r>
            <a:r>
              <a:rPr sz="2400" spc="-70" dirty="0"/>
              <a:t>Scraping</a:t>
            </a:r>
            <a:r>
              <a:rPr sz="2400" spc="-65" dirty="0"/>
              <a:t> </a:t>
            </a:r>
            <a:r>
              <a:rPr sz="2400" dirty="0"/>
              <a:t>from</a:t>
            </a:r>
            <a:r>
              <a:rPr sz="2400" spc="-50" dirty="0"/>
              <a:t> </a:t>
            </a:r>
            <a:r>
              <a:rPr sz="2400" spc="-30" dirty="0"/>
              <a:t>Wikipedia)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34328" y="1088136"/>
            <a:ext cx="520192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Microsoft Sans Serif"/>
                <a:cs typeface="Microsoft Sans Serif"/>
              </a:rPr>
              <a:t>5.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Create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10" dirty="0">
                <a:latin typeface="Microsoft Sans Serif"/>
                <a:cs typeface="Microsoft Sans Serif"/>
              </a:rPr>
              <a:t> dictionary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5476" y="5064252"/>
            <a:ext cx="5200015" cy="38608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800" dirty="0">
                <a:latin typeface="Microsoft Sans Serif"/>
                <a:cs typeface="Microsoft Sans Serif"/>
              </a:rPr>
              <a:t>7.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Convert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dictionary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dataframe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783" y="1886711"/>
            <a:ext cx="5168265" cy="37846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Microsoft Sans Serif"/>
                <a:cs typeface="Microsoft Sans Serif"/>
              </a:rPr>
              <a:t>2.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Create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Beautiful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Soup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Object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1019" y="3779520"/>
            <a:ext cx="5240020" cy="370840"/>
          </a:xfrm>
          <a:custGeom>
            <a:avLst/>
            <a:gdLst/>
            <a:ahLst/>
            <a:cxnLst/>
            <a:rect l="l" t="t" r="r" b="b"/>
            <a:pathLst>
              <a:path w="5240020" h="370839">
                <a:moveTo>
                  <a:pt x="5239512" y="0"/>
                </a:moveTo>
                <a:lnTo>
                  <a:pt x="0" y="0"/>
                </a:lnTo>
                <a:lnTo>
                  <a:pt x="0" y="370331"/>
                </a:lnTo>
                <a:lnTo>
                  <a:pt x="5239512" y="370331"/>
                </a:lnTo>
                <a:lnTo>
                  <a:pt x="5239512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9455" y="3801871"/>
            <a:ext cx="20789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4. </a:t>
            </a:r>
            <a:r>
              <a:rPr sz="1800" spc="-85" dirty="0">
                <a:latin typeface="Microsoft Sans Serif"/>
                <a:cs typeface="Microsoft Sans Serif"/>
              </a:rPr>
              <a:t>Get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column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names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34328" y="3854196"/>
            <a:ext cx="5233670" cy="37528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Microsoft Sans Serif"/>
                <a:cs typeface="Microsoft Sans Serif"/>
              </a:rPr>
              <a:t>6.</a:t>
            </a:r>
            <a:r>
              <a:rPr sz="1800" spc="-10" dirty="0">
                <a:latin typeface="Microsoft Sans Serif"/>
                <a:cs typeface="Microsoft Sans Serif"/>
              </a:rPr>
              <a:t> Append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keys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000" spc="-40" dirty="0">
                <a:latin typeface="Microsoft Sans Serif"/>
                <a:cs typeface="Microsoft Sans Serif"/>
              </a:rPr>
              <a:t>(e.g.</a:t>
            </a:r>
            <a:r>
              <a:rPr sz="1000" spc="-2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below</a:t>
            </a:r>
            <a:r>
              <a:rPr sz="1000" spc="-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for</a:t>
            </a:r>
            <a:r>
              <a:rPr sz="1000" spc="-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Date-</a:t>
            </a:r>
            <a:r>
              <a:rPr sz="1000" spc="-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refer</a:t>
            </a:r>
            <a:r>
              <a:rPr sz="1000" spc="-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to</a:t>
            </a:r>
            <a:r>
              <a:rPr sz="1000" spc="-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notebook</a:t>
            </a:r>
            <a:r>
              <a:rPr sz="1000" spc="-2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for </a:t>
            </a:r>
            <a:r>
              <a:rPr sz="1000" spc="-10" dirty="0">
                <a:latin typeface="Microsoft Sans Serif"/>
                <a:cs typeface="Microsoft Sans Serif"/>
              </a:rPr>
              <a:t>more)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848" y="1476755"/>
            <a:ext cx="3029712" cy="29870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19" y="2348484"/>
            <a:ext cx="5067300" cy="48615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019" y="3374135"/>
            <a:ext cx="4311396" cy="33985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50163" y="2877311"/>
            <a:ext cx="5166360" cy="37846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Microsoft Sans Serif"/>
                <a:cs typeface="Microsoft Sans Serif"/>
              </a:rPr>
              <a:t>3.</a:t>
            </a:r>
            <a:r>
              <a:rPr sz="1800" spc="-10" dirty="0">
                <a:latin typeface="Microsoft Sans Serif"/>
                <a:cs typeface="Microsoft Sans Serif"/>
              </a:rPr>
              <a:t> Find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tables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66332" y="1499616"/>
            <a:ext cx="2590800" cy="2267712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650748" y="4203191"/>
            <a:ext cx="10290048" cy="1135380"/>
            <a:chOff x="650748" y="4203191"/>
            <a:chExt cx="10290048" cy="113538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748" y="4203191"/>
              <a:ext cx="5023104" cy="11353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1656" y="4267199"/>
              <a:ext cx="4549140" cy="74676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66332" y="5483352"/>
            <a:ext cx="2813304" cy="38709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455664" y="5862828"/>
            <a:ext cx="5201920" cy="38608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sz="1800" dirty="0">
                <a:latin typeface="Microsoft Sans Serif"/>
                <a:cs typeface="Microsoft Sans Serif"/>
              </a:rPr>
              <a:t>8.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Save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CSV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68440" y="6351969"/>
            <a:ext cx="4572252" cy="203034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1449557" y="6332933"/>
            <a:ext cx="1479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20" dirty="0">
                <a:solidFill>
                  <a:srgbClr val="44536A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2381</Words>
  <Application>Microsoft Macintosh PowerPoint</Application>
  <PresentationFormat>Widescreen</PresentationFormat>
  <Paragraphs>295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 MT</vt:lpstr>
      <vt:lpstr>Arial</vt:lpstr>
      <vt:lpstr>Calibri</vt:lpstr>
      <vt:lpstr>Microsoft Sans Serif</vt:lpstr>
      <vt:lpstr>Times New Roman</vt:lpstr>
      <vt:lpstr>Office Theme</vt:lpstr>
      <vt:lpstr>PowerPoint Presentation</vt:lpstr>
      <vt:lpstr>Executive Summary Introduction Methodology Results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– Scraping (Web Scraping from Wikipedia)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Mass vs. Orbit Type</vt:lpstr>
      <vt:lpstr>Launch Success Yearly Trend</vt:lpstr>
      <vt:lpstr>All Sites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PowerPoint Presentation</vt:lpstr>
      <vt:lpstr>2015 Launch Records</vt:lpstr>
      <vt:lpstr>Rank Landing Outcomes Between 2010-06-04 and 2017-03-20</vt:lpstr>
      <vt:lpstr>PowerPoint Presentation</vt:lpstr>
      <vt:lpstr>Folium Map Screenshot 1 – Launch Site Locations</vt:lpstr>
      <vt:lpstr>Folium Map Screenshot 2 – Success/Failed Launches for Launch Sites</vt:lpstr>
      <vt:lpstr>Folium Map Screenshot 3 – Proximity of Launch Sites to Other Areas</vt:lpstr>
      <vt:lpstr>PowerPoint Presentation</vt:lpstr>
      <vt:lpstr>Dashboard Screen Shot 1 – Total Success Launches By All Sites</vt:lpstr>
      <vt:lpstr>Dashboard Screen Shot 2 – Launch Site With Highest Launch Success Ratio</vt:lpstr>
      <vt:lpstr>Dashboard Screen Shot 3 – Payload vs. Launch Outcome</vt:lpstr>
      <vt:lpstr>PowerPoint Presentation</vt:lpstr>
      <vt:lpstr>Classification Accuracy:</vt:lpstr>
      <vt:lpstr>Confusion Matrix:</vt:lpstr>
      <vt:lpstr>Conclusions: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Microsoft Office User</cp:lastModifiedBy>
  <cp:revision>1</cp:revision>
  <dcterms:created xsi:type="dcterms:W3CDTF">2025-03-20T04:55:58Z</dcterms:created>
  <dcterms:modified xsi:type="dcterms:W3CDTF">2025-03-20T05:02:34Z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2025-03-20T00:00:00Z</vt:filetime>
  </property>
  <property fmtid="{D5CDD505-2E9C-101B-9397-08002B2CF9AE}" pid="5" name="Producer">
    <vt:lpwstr>macOS Version 15.3.1 (Build 24D70) Quartz PDFContext, AppendMode 1.1</vt:lpwstr>
  </property>
</Properties>
</file>